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99"/>
    <a:srgbClr val="FF66FF"/>
    <a:srgbClr val="66FFFF"/>
    <a:srgbClr val="C44E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E184C-8D98-462C-9C87-8D3B38AD4013}" type="datetimeFigureOut">
              <a:rPr lang="ru-RU" smtClean="0"/>
              <a:t>27.04.2022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5AA75-579C-416F-9C8A-35C805D788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0255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E184C-8D98-462C-9C87-8D3B38AD4013}" type="datetimeFigureOut">
              <a:rPr lang="ru-RU" smtClean="0"/>
              <a:t>27.04.2022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5AA75-579C-416F-9C8A-35C805D788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3969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E184C-8D98-462C-9C87-8D3B38AD4013}" type="datetimeFigureOut">
              <a:rPr lang="ru-RU" smtClean="0"/>
              <a:t>27.04.2022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5AA75-579C-416F-9C8A-35C805D788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4451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E184C-8D98-462C-9C87-8D3B38AD4013}" type="datetimeFigureOut">
              <a:rPr lang="ru-RU" smtClean="0"/>
              <a:t>27.04.2022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5AA75-579C-416F-9C8A-35C805D788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06951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E184C-8D98-462C-9C87-8D3B38AD4013}" type="datetimeFigureOut">
              <a:rPr lang="ru-RU" smtClean="0"/>
              <a:t>27.04.2022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5AA75-579C-416F-9C8A-35C805D788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3470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E184C-8D98-462C-9C87-8D3B38AD4013}" type="datetimeFigureOut">
              <a:rPr lang="ru-RU" smtClean="0"/>
              <a:t>27.04.2022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5AA75-579C-416F-9C8A-35C805D788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6154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E184C-8D98-462C-9C87-8D3B38AD4013}" type="datetimeFigureOut">
              <a:rPr lang="ru-RU" smtClean="0"/>
              <a:t>27.04.2022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5AA75-579C-416F-9C8A-35C805D788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3769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E184C-8D98-462C-9C87-8D3B38AD4013}" type="datetimeFigureOut">
              <a:rPr lang="ru-RU" smtClean="0"/>
              <a:t>27.04.2022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5AA75-579C-416F-9C8A-35C805D788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4205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E184C-8D98-462C-9C87-8D3B38AD4013}" type="datetimeFigureOut">
              <a:rPr lang="ru-RU" smtClean="0"/>
              <a:t>27.04.2022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5AA75-579C-416F-9C8A-35C805D788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7611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E184C-8D98-462C-9C87-8D3B38AD4013}" type="datetimeFigureOut">
              <a:rPr lang="ru-RU" smtClean="0"/>
              <a:t>27.04.2022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5AA75-579C-416F-9C8A-35C805D788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236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E184C-8D98-462C-9C87-8D3B38AD4013}" type="datetimeFigureOut">
              <a:rPr lang="ru-RU" smtClean="0"/>
              <a:t>27.04.2022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5AA75-579C-416F-9C8A-35C805D788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9361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6E184C-8D98-462C-9C87-8D3B38AD4013}" type="datetimeFigureOut">
              <a:rPr lang="ru-RU" smtClean="0"/>
              <a:t>27.04.2022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15AA75-579C-416F-9C8A-35C805D788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8947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32657"/>
            <a:ext cx="7772400" cy="1470025"/>
          </a:xfrm>
        </p:spPr>
        <p:txBody>
          <a:bodyPr>
            <a:noAutofit/>
          </a:bodyPr>
          <a:lstStyle/>
          <a:p>
            <a:r>
              <a:rPr lang="en-US" sz="9900" dirty="0" err="1" smtClean="0">
                <a:solidFill>
                  <a:srgbClr val="99FF99"/>
                </a:solidFill>
                <a:latin typeface="Berlin Sans FB" panose="020E0602020502020306" pitchFamily="34" charset="0"/>
              </a:rPr>
              <a:t>Autobell</a:t>
            </a:r>
            <a:endParaRPr lang="ru-RU" sz="9900" dirty="0">
              <a:solidFill>
                <a:srgbClr val="99FF99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4343" y="1558916"/>
            <a:ext cx="5292080" cy="37487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/>
          <p:cNvSpPr txBox="1"/>
          <p:nvPr/>
        </p:nvSpPr>
        <p:spPr>
          <a:xfrm>
            <a:off x="-26927" y="4869160"/>
            <a:ext cx="8700139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700" dirty="0" smtClean="0"/>
              <a:t>Устройство позволяющее </a:t>
            </a:r>
          </a:p>
          <a:p>
            <a:r>
              <a:rPr lang="ru-RU" sz="2700" dirty="0" smtClean="0"/>
              <a:t>в автоматическом режиме подавать школьный звонки, </a:t>
            </a:r>
          </a:p>
          <a:p>
            <a:r>
              <a:rPr lang="ru-RU" sz="2700" dirty="0" smtClean="0"/>
              <a:t>исключив человеческий фактор</a:t>
            </a:r>
            <a:endParaRPr lang="ru-RU" sz="2700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484784"/>
            <a:ext cx="3734831" cy="28231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85694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4590" y="31202"/>
            <a:ext cx="78486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srgbClr val="99FF99"/>
                </a:solidFill>
                <a:latin typeface="Bahnschrift Condensed" panose="020B0502040204020203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Почему же я решила создать данное устройство?</a:t>
            </a:r>
            <a:endParaRPr lang="ru-RU" sz="3600" dirty="0">
              <a:solidFill>
                <a:srgbClr val="99FF99"/>
              </a:solidFill>
              <a:latin typeface="Bahnschrift Condensed" panose="020B0502040204020203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496" y="733691"/>
            <a:ext cx="882047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dirty="0"/>
              <a:t>Подача звонков в образовательных учреждениях в большинстве случаев до сих пор является обязанностью вахтера или охранника, на сегодняшний день с нашим уровнем технологического развития, это, наверное, является одним из ярких пережитков прошлого. А, если это рассматривать еще и в плане обеспечения безопасности учащихся, когда главная задача вахтера обеспечить соблюдение пропускного режима, внимание его распыляется на выполнение нескольких функций, в связи с чем возможны сбои в его работе</a:t>
            </a:r>
            <a:r>
              <a:rPr lang="ru-RU" dirty="0" smtClean="0"/>
              <a:t>. </a:t>
            </a:r>
            <a:endParaRPr lang="ru-RU" dirty="0"/>
          </a:p>
        </p:txBody>
      </p:sp>
      <p:pic>
        <p:nvPicPr>
          <p:cNvPr id="1026" name="Picture 2" descr="https://sun9-2.userapi.com/s/v1/ig2/_X4Tm9JAuUQKDevfv7ktRil7-DpyrlJ8gbrzZVgvS5fNoZjqZUt2aAw4TxD2CsKTf-sTMv2-dBjpV56vCYOfkYAV.jpg?size=1600x1201&amp;quality=95&amp;type=album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6300" y="2453682"/>
            <a:ext cx="3779912" cy="255371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0" y="2636912"/>
            <a:ext cx="49863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Столкнувшись с проблемой подачи звонков в своей школе, я решила создать автоматизированную систему подачи звонков для школы на основе </a:t>
            </a:r>
            <a:r>
              <a:rPr lang="en-US" dirty="0"/>
              <a:t>Arduino</a:t>
            </a:r>
            <a:r>
              <a:rPr lang="ru-RU" dirty="0"/>
              <a:t>. </a:t>
            </a:r>
            <a:r>
              <a:rPr lang="ru-RU" dirty="0"/>
              <a:t>Моей целью было создать </a:t>
            </a:r>
            <a:r>
              <a:rPr lang="ru-RU" dirty="0" smtClean="0"/>
              <a:t>устройство, </a:t>
            </a:r>
            <a:r>
              <a:rPr lang="ru-RU" dirty="0"/>
              <a:t>которое будет подавать школьные звонки в автоматическом режиме, исключив человеческий фактор.</a:t>
            </a: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0" y="4350003"/>
            <a:ext cx="900099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r>
              <a:rPr lang="ru-RU" dirty="0" smtClean="0"/>
              <a:t>В </a:t>
            </a:r>
            <a:r>
              <a:rPr lang="ru-RU" dirty="0"/>
              <a:t>состав созданного устройства входит: </a:t>
            </a:r>
            <a:endParaRPr lang="ru-RU" dirty="0" smtClean="0"/>
          </a:p>
          <a:p>
            <a:r>
              <a:rPr lang="ru-RU" dirty="0" smtClean="0"/>
              <a:t>аппаратная</a:t>
            </a:r>
            <a:r>
              <a:rPr lang="ru-RU" dirty="0"/>
              <a:t> вычислительная платформа </a:t>
            </a:r>
            <a:r>
              <a:rPr lang="en-US" dirty="0" err="1" smtClean="0"/>
              <a:t>ArduinoUno</a:t>
            </a:r>
            <a:r>
              <a:rPr lang="ru-RU" dirty="0"/>
              <a:t>, плата обеспечения электропитания от аккумулятора 18650, </a:t>
            </a:r>
            <a:r>
              <a:rPr lang="en-US" dirty="0"/>
              <a:t>LCD </a:t>
            </a:r>
            <a:r>
              <a:rPr lang="ru-RU" dirty="0"/>
              <a:t>дисплей 2004, </a:t>
            </a:r>
            <a:r>
              <a:rPr lang="en-US" dirty="0"/>
              <a:t>GPS </a:t>
            </a:r>
            <a:r>
              <a:rPr lang="ru-RU" dirty="0"/>
              <a:t>модуль </a:t>
            </a:r>
            <a:r>
              <a:rPr lang="en-US" dirty="0"/>
              <a:t>GY</a:t>
            </a:r>
            <a:r>
              <a:rPr lang="ru-RU" dirty="0"/>
              <a:t>-</a:t>
            </a:r>
            <a:r>
              <a:rPr lang="en-US" dirty="0"/>
              <a:t>NEO</a:t>
            </a:r>
            <a:r>
              <a:rPr lang="ru-RU" dirty="0"/>
              <a:t>6</a:t>
            </a:r>
            <a:r>
              <a:rPr lang="en-US" dirty="0"/>
              <a:t>MV</a:t>
            </a:r>
            <a:r>
              <a:rPr lang="ru-RU" dirty="0"/>
              <a:t>2 </a:t>
            </a:r>
            <a:r>
              <a:rPr lang="en-US" dirty="0"/>
              <a:t>NEO</a:t>
            </a:r>
            <a:r>
              <a:rPr lang="ru-RU" dirty="0"/>
              <a:t>-6</a:t>
            </a:r>
            <a:r>
              <a:rPr lang="en-US" dirty="0"/>
              <a:t>M</a:t>
            </a:r>
            <a:r>
              <a:rPr lang="ru-RU" dirty="0"/>
              <a:t>, </a:t>
            </a:r>
            <a:r>
              <a:rPr lang="ru-RU" dirty="0" smtClean="0"/>
              <a:t>модуль </a:t>
            </a:r>
            <a:r>
              <a:rPr lang="ru-RU" dirty="0"/>
              <a:t>часов реального времени </a:t>
            </a:r>
            <a:r>
              <a:rPr lang="en-US" dirty="0"/>
              <a:t>DS</a:t>
            </a:r>
            <a:r>
              <a:rPr lang="ru-RU" dirty="0"/>
              <a:t>1302, модуль </a:t>
            </a:r>
            <a:r>
              <a:rPr lang="en-US" dirty="0"/>
              <a:t>SD</a:t>
            </a:r>
            <a:r>
              <a:rPr lang="ru-RU" dirty="0"/>
              <a:t>-карты, модуль реле, выключатель и кнопка, аккумулятор формата 18650 и сетевое </a:t>
            </a:r>
            <a:r>
              <a:rPr lang="ru-RU" dirty="0" smtClean="0"/>
              <a:t>зарядное </a:t>
            </a:r>
            <a:r>
              <a:rPr lang="ru-RU" dirty="0"/>
              <a:t>устройство.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2331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508" y="25192"/>
            <a:ext cx="231024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solidFill>
                  <a:srgbClr val="99FF99"/>
                </a:solidFill>
                <a:latin typeface="Bahnschrift Condensed" panose="020B0502040204020203" pitchFamily="34" charset="0"/>
              </a:rPr>
              <a:t>Заключение</a:t>
            </a:r>
            <a:endParaRPr lang="ru-RU" sz="4000" dirty="0">
              <a:solidFill>
                <a:srgbClr val="99FF99"/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608" y="863659"/>
            <a:ext cx="9144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Тестирование устройства проходила в МБОУ Лицей 73. Точность подачи звонков возросла, был исключен человеческий фактор. В процессе тестирования штат вахтеров выражал огромную благодарность за данное устройство, которое в огромной степени облегчило им работу, позволило переключить внимание на пропускной режим и поддержание </a:t>
            </a:r>
            <a:r>
              <a:rPr lang="ru-RU" dirty="0" smtClean="0"/>
              <a:t>дисциплины. Но на этом этапе я не собираюсь останавливаться и уже дорабатываю данное устройство, в скором времени я добавлю в устройство энергонезависимую систему подачи звонков и введу возможность </a:t>
            </a:r>
            <a:r>
              <a:rPr lang="ru-RU" dirty="0" smtClean="0"/>
              <a:t>создания расписания звонков в зависимости от дня недели и месяца</a:t>
            </a:r>
            <a:r>
              <a:rPr lang="ru-RU" i="1" dirty="0" smtClean="0"/>
              <a:t>. </a:t>
            </a:r>
            <a:endParaRPr lang="ru-RU" dirty="0" smtClean="0"/>
          </a:p>
          <a:p>
            <a:r>
              <a:rPr lang="ru-RU" dirty="0"/>
              <a:t> </a:t>
            </a:r>
          </a:p>
        </p:txBody>
      </p:sp>
      <p:pic>
        <p:nvPicPr>
          <p:cNvPr id="4" name="Рисунок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2780928"/>
            <a:ext cx="3951328" cy="24482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2780928"/>
            <a:ext cx="2808312" cy="21602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-27328" y="3441680"/>
            <a:ext cx="771856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В процессе создания </a:t>
            </a:r>
            <a:endParaRPr lang="ru-RU" dirty="0" smtClean="0"/>
          </a:p>
          <a:p>
            <a:r>
              <a:rPr lang="ru-RU" dirty="0" smtClean="0"/>
              <a:t>Проекта возникали</a:t>
            </a:r>
          </a:p>
          <a:p>
            <a:r>
              <a:rPr lang="ru-RU" dirty="0" smtClean="0"/>
              <a:t>некоторые </a:t>
            </a:r>
            <a:r>
              <a:rPr lang="ru-RU" dirty="0"/>
              <a:t>сложности, </a:t>
            </a:r>
            <a:endParaRPr lang="ru-RU" dirty="0" smtClean="0"/>
          </a:p>
          <a:p>
            <a:r>
              <a:rPr lang="ru-RU" dirty="0" smtClean="0"/>
              <a:t>в частности с модулем</a:t>
            </a:r>
          </a:p>
          <a:p>
            <a:r>
              <a:rPr lang="ru-RU" dirty="0" smtClean="0"/>
              <a:t> </a:t>
            </a:r>
            <a:r>
              <a:rPr lang="ru-RU" dirty="0"/>
              <a:t>часов </a:t>
            </a:r>
            <a:r>
              <a:rPr lang="ru-RU" dirty="0" smtClean="0"/>
              <a:t>реального</a:t>
            </a:r>
          </a:p>
          <a:p>
            <a:r>
              <a:rPr lang="ru-RU" dirty="0" smtClean="0"/>
              <a:t> времени, ведь </a:t>
            </a:r>
            <a:r>
              <a:rPr lang="ru-RU" dirty="0"/>
              <a:t>время </a:t>
            </a:r>
            <a:endParaRPr lang="ru-RU" dirty="0" smtClean="0"/>
          </a:p>
          <a:p>
            <a:r>
              <a:rPr lang="ru-RU" dirty="0" smtClean="0"/>
              <a:t>выдаваемое </a:t>
            </a:r>
            <a:r>
              <a:rPr lang="ru-RU" dirty="0"/>
              <a:t>им начинало понемногу уходить. </a:t>
            </a:r>
            <a:r>
              <a:rPr lang="ru-RU" dirty="0" smtClean="0"/>
              <a:t>Но </a:t>
            </a:r>
            <a:r>
              <a:rPr lang="ru-RU" dirty="0"/>
              <a:t>мне удалось устранить эту проблему с помощью </a:t>
            </a:r>
            <a:r>
              <a:rPr lang="en-US" dirty="0"/>
              <a:t>GPS</a:t>
            </a:r>
            <a:r>
              <a:rPr lang="ru-RU" dirty="0"/>
              <a:t>модуля, я использовала данный </a:t>
            </a:r>
            <a:r>
              <a:rPr lang="en-US" dirty="0"/>
              <a:t>GPS</a:t>
            </a:r>
            <a:r>
              <a:rPr lang="ru-RU" dirty="0"/>
              <a:t>модуль для синхронизации времени в модуле часов реального времени, синхронизация происходит раз в месяц, но период синхронизации может быть изменён.</a:t>
            </a:r>
          </a:p>
          <a:p>
            <a:r>
              <a:rPr lang="ru-RU" dirty="0"/>
              <a:t>В созданном мною устройстве звонок может быть дан так же и в ручную отдельной кнопкой, в случае каких-либо возникших ситуаций.</a:t>
            </a:r>
          </a:p>
        </p:txBody>
      </p:sp>
    </p:spTree>
    <p:extLst>
      <p:ext uri="{BB962C8B-B14F-4D97-AF65-F5344CB8AC3E}">
        <p14:creationId xmlns:p14="http://schemas.microsoft.com/office/powerpoint/2010/main" val="3109395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320</Words>
  <Application>Microsoft Office PowerPoint</Application>
  <PresentationFormat>Экран (4:3)</PresentationFormat>
  <Paragraphs>21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Autobell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Autobell</dc:title>
  <dc:creator>start-18</dc:creator>
  <cp:lastModifiedBy>start-18</cp:lastModifiedBy>
  <cp:revision>9</cp:revision>
  <dcterms:created xsi:type="dcterms:W3CDTF">2022-04-27T17:00:54Z</dcterms:created>
  <dcterms:modified xsi:type="dcterms:W3CDTF">2022-04-27T18:40:05Z</dcterms:modified>
</cp:coreProperties>
</file>