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 bwMode="auto">
          <a:xfrm>
            <a:off x="6098378" y="5"/>
            <a:ext cx="3045625" cy="2030569"/>
            <a:chOff x="6098378" y="5"/>
            <a:chExt cx="3045625" cy="2030569"/>
          </a:xfrm>
        </p:grpSpPr>
        <p:sp>
          <p:nvSpPr>
            <p:cNvPr id="11" name="Google Shape;11;p2"/>
            <p:cNvSpPr/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 bwMode="auto"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 bwMode="auto"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 bwMode="auto">
          <a:xfrm>
            <a:off x="598099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 bwMode="auto">
          <a:xfrm>
            <a:off x="6098378" y="5"/>
            <a:ext cx="3045625" cy="2030569"/>
            <a:chOff x="6098378" y="5"/>
            <a:chExt cx="3045625" cy="2030569"/>
          </a:xfrm>
        </p:grpSpPr>
        <p:sp>
          <p:nvSpPr>
            <p:cNvPr id="71" name="Google Shape;71;p11"/>
            <p:cNvSpPr/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 bwMode="auto"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 bwMode="auto"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 bwMode="auto">
          <a:xfrm>
            <a:off x="6098378" y="5"/>
            <a:ext cx="3045625" cy="2030569"/>
            <a:chOff x="6098378" y="5"/>
            <a:chExt cx="3045625" cy="2030569"/>
          </a:xfrm>
        </p:grpSpPr>
        <p:sp>
          <p:nvSpPr>
            <p:cNvPr id="21" name="Google Shape;21;p3"/>
            <p:cNvSpPr/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 bwMode="auto"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 bwMode="auto"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598099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 bwMode="auto"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 bwMode="auto"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 bwMode="auto"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 bwMode="auto"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 bwMode="auto"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 bwMode="auto"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 bwMode="auto">
          <a:xfrm>
            <a:off x="6098378" y="5"/>
            <a:ext cx="3045625" cy="2030569"/>
            <a:chOff x="6098378" y="5"/>
            <a:chExt cx="3045625" cy="2030569"/>
          </a:xfrm>
        </p:grpSpPr>
        <p:sp>
          <p:nvSpPr>
            <p:cNvPr id="52" name="Google Shape;52;p8"/>
            <p:cNvSpPr/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 bwMode="auto"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 bwMode="auto"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 bwMode="auto"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 bwMode="auto"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cxnSp>
        <p:nvCxnSpPr>
          <p:cNvPr id="61" name="Google Shape;61;p9"/>
          <p:cNvCxnSpPr>
            <a:cxnSpLocks/>
          </p:cNvCxnSpPr>
          <p:nvPr/>
        </p:nvCxnSpPr>
        <p:spPr bwMode="auto"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 bwMode="auto">
          <a:xfrm>
            <a:off x="265500" y="1151100"/>
            <a:ext cx="4045199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2769001"/>
            <a:ext cx="4045199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 bwMode="auto"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-ga9haqbkxE0TA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CRCXfgo_JQ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obotrends.ru/robopedia/kvadrupedy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 bwMode="auto">
          <a:xfrm>
            <a:off x="460950" y="1040451"/>
            <a:ext cx="8222100" cy="12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en" sz="3100" dirty="0"/>
              <a:t>Робототехнический проект</a:t>
            </a:r>
            <a:endParaRPr sz="31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en" sz="3100" dirty="0"/>
              <a:t>“Шагающий робот”</a:t>
            </a:r>
            <a:endParaRPr sz="3100" dirty="0"/>
          </a:p>
        </p:txBody>
      </p:sp>
      <p:sp>
        <p:nvSpPr>
          <p:cNvPr id="86" name="Google Shape;86;p13"/>
          <p:cNvSpPr txBox="1"/>
          <p:nvPr/>
        </p:nvSpPr>
        <p:spPr bwMode="auto">
          <a:xfrm>
            <a:off x="5246250" y="3015675"/>
            <a:ext cx="3756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Автор проекта: Филатов Максим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Название объединения доп. образования: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«Время роботов»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Руководитель проекта: Надебская М.Д.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7" name="Google Shape;87;p13"/>
          <p:cNvSpPr txBox="1"/>
          <p:nvPr/>
        </p:nvSpPr>
        <p:spPr bwMode="auto">
          <a:xfrm>
            <a:off x="2170200" y="306150"/>
            <a:ext cx="48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</a:rPr>
              <a:t>«Дворец творчества Детей и молодежи на Миусах»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8" name="Google Shape;88;p13"/>
          <p:cNvSpPr txBox="1"/>
          <p:nvPr/>
        </p:nvSpPr>
        <p:spPr bwMode="auto">
          <a:xfrm>
            <a:off x="4150949" y="4577075"/>
            <a:ext cx="8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</a:rPr>
              <a:t>2023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710657" name="Google Shape;35;p4"/>
          <p:cNvSpPr txBox="1">
            <a:spLocks noGrp="1"/>
          </p:cNvSpPr>
          <p:nvPr>
            <p:ph type="title"/>
          </p:nvPr>
        </p:nvSpPr>
        <p:spPr bwMode="auto">
          <a:xfrm>
            <a:off x="311699" y="409999"/>
            <a:ext cx="8520599" cy="6077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r>
              <a:rPr lang="ru-RU" sz="2700" dirty="0"/>
              <a:t>Преимущества робота</a:t>
            </a:r>
            <a:r>
              <a:rPr sz="2700" dirty="0"/>
              <a:t> </a:t>
            </a:r>
            <a:endParaRPr dirty="0"/>
          </a:p>
        </p:txBody>
      </p:sp>
      <p:sp>
        <p:nvSpPr>
          <p:cNvPr id="1666512159" name="Google Shape;36;p4"/>
          <p:cNvSpPr txBox="1">
            <a:spLocks noGrp="1"/>
          </p:cNvSpPr>
          <p:nvPr>
            <p:ph type="body" idx="1"/>
          </p:nvPr>
        </p:nvSpPr>
        <p:spPr bwMode="auto">
          <a:xfrm>
            <a:off x="214180" y="949493"/>
            <a:ext cx="8520598" cy="128394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49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49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49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49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49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49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49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49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marL="114299" indent="0">
              <a:buClr>
                <a:schemeClr val="dk2"/>
              </a:buClr>
              <a:buSzPts val="1800"/>
              <a:buFont typeface="Roboto"/>
              <a:buNone/>
              <a:defRPr/>
            </a:pPr>
            <a:r>
              <a:rPr lang="ru-RU" sz="1400" dirty="0"/>
              <a:t>Роботов – черепах, которые под них маскируются, ещё не существует. Но преимущества робота в том</a:t>
            </a:r>
            <a:r>
              <a:rPr lang="ru-RU" sz="1400" dirty="0" smtClean="0"/>
              <a:t>, что </a:t>
            </a:r>
            <a:r>
              <a:rPr lang="ru-RU" sz="1400" dirty="0"/>
              <a:t>изучение жизни и среды обитания черепах имеет важное значение, особенно для исчезающих видов. Например, изучение мест размножения черепах позволит при необходимости воссоздать такие же условия в искусственной среде. </a:t>
            </a:r>
            <a:endParaRPr sz="1600" dirty="0"/>
          </a:p>
        </p:txBody>
      </p:sp>
      <p:sp>
        <p:nvSpPr>
          <p:cNvPr id="180681975" name="Google Shape;37;p4"/>
          <p:cNvSpPr txBox="1">
            <a:spLocks noGrp="1"/>
          </p:cNvSpPr>
          <p:nvPr>
            <p:ph type="sldNum" idx="12"/>
          </p:nvPr>
        </p:nvSpPr>
        <p:spPr bwMode="auto">
          <a:xfrm>
            <a:off x="8460429" y="4798482"/>
            <a:ext cx="548699" cy="393599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CA89D906-3BB9-ED4D-8061-BFA6017CAC70}" type="slidenum">
              <a:rPr lang="en"/>
              <a:t>10</a:t>
            </a:fld>
            <a:endParaRPr/>
          </a:p>
        </p:txBody>
      </p:sp>
      <p:sp>
        <p:nvSpPr>
          <p:cNvPr id="156919250" name="TextBox 156919249"/>
          <p:cNvSpPr txBox="1"/>
          <p:nvPr/>
        </p:nvSpPr>
        <p:spPr bwMode="auto">
          <a:xfrm>
            <a:off x="363345" y="2815413"/>
            <a:ext cx="2376264" cy="5642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1600" b="0" i="0" u="sng" strike="noStrike" cap="none" spc="0" dirty="0" err="1" smtClean="0">
                <a:solidFill>
                  <a:schemeClr val="hlink"/>
                </a:solidFill>
                <a:latin typeface="Arial"/>
                <a:ea typeface="Arial"/>
                <a:cs typeface="Arial"/>
                <a:hlinkClick r:id="rId3" tooltip="Видео"/>
              </a:rPr>
              <a:t>Видео</a:t>
            </a:r>
            <a:r>
              <a:rPr lang="ru-RU" sz="1600" u="sng" dirty="0">
                <a:solidFill>
                  <a:schemeClr val="hlink"/>
                </a:solidFill>
                <a:hlinkClick r:id="rId3" tooltip="Видео"/>
              </a:rPr>
              <a:t>-</a:t>
            </a:r>
            <a:r>
              <a:rPr lang="ru-RU" sz="1600" b="0" i="0" u="sng" strike="noStrike" cap="none" spc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hlinkClick r:id="rId3" tooltip="Видео"/>
              </a:rPr>
              <a:t>демонстрация</a:t>
            </a:r>
            <a:r>
              <a:rPr lang="en-US" sz="1600" b="0" i="0" u="sng" strike="noStrike" cap="none" spc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hlinkClick r:id="rId3" tooltip="Видео"/>
              </a:rPr>
              <a:t> </a:t>
            </a:r>
            <a:r>
              <a:rPr lang="ru-RU" sz="1600" b="0" i="0" u="sng" strike="noStrike" cap="none" spc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hlinkClick r:id="rId3" tooltip="Видео"/>
              </a:rPr>
              <a:t>модели </a:t>
            </a:r>
            <a:r>
              <a:rPr lang="en-US" sz="1600" b="0" i="0" u="sng" strike="noStrike" cap="none" spc="0" dirty="0" err="1" smtClean="0">
                <a:solidFill>
                  <a:schemeClr val="hlink"/>
                </a:solidFill>
                <a:latin typeface="Arial"/>
                <a:ea typeface="Arial"/>
                <a:cs typeface="Arial"/>
                <a:hlinkClick r:id="rId3" tooltip="Видео"/>
              </a:rPr>
              <a:t>робота</a:t>
            </a:r>
            <a:endParaRPr sz="1600" dirty="0"/>
          </a:p>
        </p:txBody>
      </p:sp>
      <p:pic>
        <p:nvPicPr>
          <p:cNvPr id="2" name="LCRCXfgo_J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00136" y="2233433"/>
            <a:ext cx="3148686" cy="2458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Выводы</a:t>
            </a:r>
            <a:endParaRPr dirty="0"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 bwMode="auto">
          <a:xfrm>
            <a:off x="311700" y="1229875"/>
            <a:ext cx="4548000" cy="3145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400" dirty="0"/>
              <a:t>Робот может прямолинейно перемещаться по выделенной территории.</a:t>
            </a:r>
            <a:endParaRPr sz="14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400" dirty="0"/>
              <a:t>При передвижении он может выполнять подсчет найденных предметов.</a:t>
            </a:r>
            <a:endParaRPr sz="14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81" name="Google Shape;181;p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107674" y="674675"/>
            <a:ext cx="3537752" cy="265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Дальнейшее применение и развитие</a:t>
            </a:r>
            <a:endParaRPr dirty="0"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 bwMode="auto">
          <a:xfrm>
            <a:off x="311700" y="1229875"/>
            <a:ext cx="6825899" cy="1883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 dirty="0"/>
              <a:t>Робот может использоваться для обследования территории обитания различных животных без вмешательства людей.</a:t>
            </a:r>
            <a:endParaRPr sz="16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 dirty="0"/>
              <a:t>В будущем при подключении дополнительных моторов, камер и датчиков (к примеру, датчик цвета) робот сможет перемещаться по заданному маршруту, вести подсчет найденных </a:t>
            </a:r>
            <a:r>
              <a:rPr lang="en" sz="1600" dirty="0" smtClean="0"/>
              <a:t>предметов</a:t>
            </a:r>
            <a:r>
              <a:rPr lang="ru-RU" sz="1600" dirty="0" smtClean="0"/>
              <a:t>,</a:t>
            </a:r>
            <a:r>
              <a:rPr lang="en" sz="1600" dirty="0" smtClean="0"/>
              <a:t> </a:t>
            </a:r>
            <a:r>
              <a:rPr lang="en" sz="1600" dirty="0"/>
              <a:t>соответствующих заданным критериям. </a:t>
            </a:r>
            <a:endParaRPr sz="1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Использованные источники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 bwMode="auto">
          <a:xfrm>
            <a:off x="311700" y="1229875"/>
            <a:ext cx="8520600" cy="1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350">
                <a:solidFill>
                  <a:srgbClr val="333333"/>
                </a:solidFill>
                <a:highlight>
                  <a:srgbClr val="F6F6F6"/>
                </a:highlight>
              </a:rPr>
              <a:t>Фокин, В. Г. Обзор и перспективы развития мобильных шагающих робототехнических систем / В. Г. Фокин, С. В. Шаныгин. — Текст : непосредственный // Молодой ученый. — 2015. — № 18 (98). — С. 207-215. —  URL: https://moluch.ru/archive/98/22115/ </a:t>
            </a:r>
            <a:endParaRPr sz="1350">
              <a:solidFill>
                <a:srgbClr val="333333"/>
              </a:solidFill>
              <a:highlight>
                <a:srgbClr val="F6F6F6"/>
              </a:highlight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rgbClr val="333333"/>
              </a:solidFill>
              <a:highlight>
                <a:srgbClr val="F6F6F6"/>
              </a:highlight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350">
                <a:solidFill>
                  <a:srgbClr val="333333"/>
                </a:solidFill>
                <a:highlight>
                  <a:srgbClr val="F6F6F6"/>
                </a:highlight>
              </a:rPr>
              <a:t>Бойко, А. Квадрупеды - Ходячие (шагающие) роботы. Robotrends. </a:t>
            </a:r>
            <a:r>
              <a:rPr lang="en" sz="1350" u="sng">
                <a:solidFill>
                  <a:schemeClr val="hlink"/>
                </a:solidFill>
                <a:highlight>
                  <a:srgbClr val="F6F6F6"/>
                </a:highlight>
                <a:hlinkClick r:id="rId2" tooltip="http://robotrends.ru/robopedia/kvadrupedy"/>
              </a:rPr>
              <a:t>http://robotrends.ru/robopedia/kvadrupedy</a:t>
            </a:r>
            <a:endParaRPr sz="1350">
              <a:solidFill>
                <a:srgbClr val="333333"/>
              </a:solidFill>
              <a:highlight>
                <a:srgbClr val="F6F6F6"/>
              </a:highlight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rgbClr val="333333"/>
              </a:solidFill>
              <a:highlight>
                <a:srgbClr val="F6F6F6"/>
              </a:highlight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Цель проекта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 bwMode="auto">
          <a:xfrm>
            <a:off x="311699" y="1001274"/>
            <a:ext cx="4810142" cy="813816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" dirty="0"/>
              <a:t>Создать модель робота для обследования естественной среды обитания животных.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66445702" name="Рисунок 166445701"/>
          <p:cNvPicPr>
            <a:picLocks noChangeAspect="1"/>
          </p:cNvPicPr>
          <p:nvPr/>
        </p:nvPicPr>
        <p:blipFill>
          <a:blip r:embed="rId2"/>
          <a:srcRect l="7649" t="5045" r="9856" b="8007"/>
          <a:stretch/>
        </p:blipFill>
        <p:spPr bwMode="auto">
          <a:xfrm>
            <a:off x="5391360" y="1017799"/>
            <a:ext cx="3343420" cy="2642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ЭТАПЫ РЕАЛИЗАЦИИ ПРОЕКТА</a:t>
            </a:r>
            <a:endParaRPr dirty="0"/>
          </a:p>
        </p:txBody>
      </p:sp>
      <p:grpSp>
        <p:nvGrpSpPr>
          <p:cNvPr id="101" name="Google Shape;101;p15"/>
          <p:cNvGrpSpPr/>
          <p:nvPr/>
        </p:nvGrpSpPr>
        <p:grpSpPr bwMode="auto">
          <a:xfrm>
            <a:off x="363524" y="1258050"/>
            <a:ext cx="2547000" cy="2547000"/>
            <a:chOff x="363524" y="1258050"/>
            <a:chExt cx="2547000" cy="2547000"/>
          </a:xfrm>
        </p:grpSpPr>
        <p:sp>
          <p:nvSpPr>
            <p:cNvPr id="102" name="Google Shape;102;p15"/>
            <p:cNvSpPr/>
            <p:nvPr/>
          </p:nvSpPr>
          <p:spPr bwMode="auto"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 bwMode="auto"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4" name="Google Shape;104;p15"/>
            <p:cNvSpPr txBox="1"/>
            <p:nvPr/>
          </p:nvSpPr>
          <p:spPr bwMode="auto"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Сбор информации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 bwMode="auto">
          <a:xfrm>
            <a:off x="2273746" y="1258050"/>
            <a:ext cx="2547000" cy="2547000"/>
            <a:chOff x="2273746" y="1258050"/>
            <a:chExt cx="2547000" cy="2547000"/>
          </a:xfrm>
        </p:grpSpPr>
        <p:sp>
          <p:nvSpPr>
            <p:cNvPr id="106" name="Google Shape;106;p15"/>
            <p:cNvSpPr/>
            <p:nvPr/>
          </p:nvSpPr>
          <p:spPr bwMode="auto"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 bwMode="auto"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0C58D3"/>
                  </a:solidFill>
                  <a:latin typeface="Roboto"/>
                  <a:ea typeface="Roboto"/>
                  <a:cs typeface="Roboto"/>
                </a:rPr>
                <a:t>2</a:t>
              </a:r>
              <a:endParaRPr sz="1200" b="1">
                <a:solidFill>
                  <a:srgbClr val="0C58D3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 bwMode="auto"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Конструирование робота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109" name="Google Shape;109;p15"/>
          <p:cNvGrpSpPr/>
          <p:nvPr/>
        </p:nvGrpSpPr>
        <p:grpSpPr bwMode="auto">
          <a:xfrm>
            <a:off x="6103986" y="1258050"/>
            <a:ext cx="2547000" cy="2547000"/>
            <a:chOff x="6103986" y="1258050"/>
            <a:chExt cx="2547000" cy="2547000"/>
          </a:xfrm>
        </p:grpSpPr>
        <p:sp>
          <p:nvSpPr>
            <p:cNvPr id="110" name="Google Shape;110;p15"/>
            <p:cNvSpPr/>
            <p:nvPr/>
          </p:nvSpPr>
          <p:spPr bwMode="auto"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 bwMode="auto"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0E65F0"/>
                  </a:solidFill>
                  <a:latin typeface="Roboto"/>
                  <a:ea typeface="Roboto"/>
                  <a:cs typeface="Roboto"/>
                </a:rPr>
                <a:t>4</a:t>
              </a:r>
              <a:endParaRPr sz="1200" b="1">
                <a:solidFill>
                  <a:srgbClr val="0E65F0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 bwMode="auto"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Тестирование робота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113" name="Google Shape;113;p15"/>
          <p:cNvGrpSpPr/>
          <p:nvPr/>
        </p:nvGrpSpPr>
        <p:grpSpPr bwMode="auto">
          <a:xfrm>
            <a:off x="4193764" y="1258050"/>
            <a:ext cx="2547000" cy="2547000"/>
            <a:chOff x="4193764" y="1258050"/>
            <a:chExt cx="2547000" cy="2547000"/>
          </a:xfrm>
        </p:grpSpPr>
        <p:sp>
          <p:nvSpPr>
            <p:cNvPr id="114" name="Google Shape;114;p15"/>
            <p:cNvSpPr/>
            <p:nvPr/>
          </p:nvSpPr>
          <p:spPr bwMode="auto"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 bwMode="auto"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</a:rPr>
                <a:t>3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16" name="Google Shape;116;p15"/>
            <p:cNvSpPr txBox="1"/>
            <p:nvPr/>
          </p:nvSpPr>
          <p:spPr bwMode="auto"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</a:rPr>
                <a:t>Программирование робота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/>
          <p:nvPr/>
        </p:nvPicPr>
        <p:blipFill>
          <a:blip r:embed="rId2">
            <a:alphaModFix amt="80000"/>
          </a:blip>
          <a:stretch/>
        </p:blipFill>
        <p:spPr bwMode="auto">
          <a:xfrm>
            <a:off x="311700" y="1237700"/>
            <a:ext cx="1880550" cy="2660524"/>
          </a:xfrm>
          <a:prstGeom prst="rect">
            <a:avLst/>
          </a:prstGeom>
          <a:noFill/>
          <a:ln>
            <a:noFill/>
          </a:ln>
          <a:effectLst>
            <a:reflection endPos="18000" dist="38100" dir="5400000" fadeDir="5400012" sy="-100000" algn="bl" rotWithShape="0"/>
          </a:effectLst>
        </p:spPr>
      </p:pic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Сбор информации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5" name="Google Shape;125;p16"/>
          <p:cNvSpPr txBox="1"/>
          <p:nvPr/>
        </p:nvSpPr>
        <p:spPr bwMode="auto">
          <a:xfrm>
            <a:off x="2387525" y="1237700"/>
            <a:ext cx="6621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500">
                <a:solidFill>
                  <a:srgbClr val="333333"/>
                </a:solidFill>
                <a:latin typeface="Roboto"/>
                <a:ea typeface="Roboto"/>
                <a:cs typeface="Roboto"/>
              </a:rPr>
              <a:t>В настоящее время практически во всех промышленно развитых странах интенсивно ведутся работы по созданию и исследованию шагающих роботов.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Сбор информации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 bwMode="auto">
          <a:xfrm>
            <a:off x="411875" y="1017800"/>
            <a:ext cx="5816400" cy="3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400" dirty="0">
                <a:solidFill>
                  <a:srgbClr val="333333"/>
                </a:solidFill>
              </a:rPr>
              <a:t>Шагающие машины по сравнению с традиционными колесными и гусеничными машинами имеют ряд преимуществ при движении по поверхности со сложным рельефом, такими как пресеченная местность, завалы, а также внутри зданий и сооружений, где необходимо перемещаться по лестницам и узким коридорам и шахтам.</a:t>
            </a:r>
            <a:endParaRPr sz="1400" dirty="0">
              <a:solidFill>
                <a:srgbClr val="333333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" sz="1400" dirty="0">
                <a:solidFill>
                  <a:srgbClr val="333333"/>
                </a:solidFill>
              </a:rPr>
              <a:t>Возможные области применения:</a:t>
            </a:r>
            <a:endParaRPr sz="1400" dirty="0">
              <a:solidFill>
                <a:srgbClr val="333333"/>
              </a:solidFill>
            </a:endParaRPr>
          </a:p>
          <a:p>
            <a: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  <a:defRPr/>
            </a:pPr>
            <a:r>
              <a:rPr lang="en" sz="1400" dirty="0">
                <a:solidFill>
                  <a:srgbClr val="333333"/>
                </a:solidFill>
              </a:rPr>
              <a:t>для изучения завалов</a:t>
            </a:r>
            <a:endParaRPr sz="1400" dirty="0">
              <a:solidFill>
                <a:srgbClr val="333333"/>
              </a:solidFill>
            </a:endParaRPr>
          </a:p>
          <a:p>
            <a: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  <a:defRPr/>
            </a:pPr>
            <a:r>
              <a:rPr lang="en" sz="1400" dirty="0">
                <a:solidFill>
                  <a:srgbClr val="333333"/>
                </a:solidFill>
              </a:rPr>
              <a:t>для использования в медучреждениях для транспортировки инвалидов</a:t>
            </a:r>
            <a:endParaRPr sz="1400" dirty="0">
              <a:solidFill>
                <a:srgbClr val="333333"/>
              </a:solidFill>
            </a:endParaRPr>
          </a:p>
          <a:p>
            <a: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  <a:defRPr/>
            </a:pPr>
            <a:r>
              <a:rPr lang="en" sz="1400" dirty="0">
                <a:solidFill>
                  <a:srgbClr val="333333"/>
                </a:solidFill>
              </a:rPr>
              <a:t>для изучения животных в естественной среде обитания с минимальным воздействием на природу</a:t>
            </a:r>
            <a:endParaRPr sz="1400" dirty="0">
              <a:solidFill>
                <a:srgbClr val="333333"/>
              </a:solidFill>
            </a:endParaRPr>
          </a:p>
          <a:p>
            <a: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  <a:defRPr/>
            </a:pPr>
            <a:r>
              <a:rPr lang="en" sz="1400" dirty="0">
                <a:solidFill>
                  <a:srgbClr val="333333"/>
                </a:solidFill>
              </a:rPr>
              <a:t>сеять семена, обработка грядок, устранение сорняков, поливка и другое</a:t>
            </a:r>
            <a:endParaRPr sz="1400" dirty="0">
              <a:solidFill>
                <a:srgbClr val="333333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33" name="Google Shape;133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298031" y="668775"/>
            <a:ext cx="1926194" cy="14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897525" y="1499414"/>
            <a:ext cx="1111600" cy="16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228274" y="2294238"/>
            <a:ext cx="1926200" cy="150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/>
          <p:nvPr/>
        </p:nvPicPr>
        <p:blipFill>
          <a:blip r:embed="rId2">
            <a:alphaModFix/>
          </a:blip>
          <a:srcRect t="9485" r="61930" b="44036"/>
          <a:stretch/>
        </p:blipFill>
        <p:spPr bwMode="auto">
          <a:xfrm>
            <a:off x="7400975" y="2914900"/>
            <a:ext cx="806275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/>
          <p:nvPr/>
        </p:nvPicPr>
        <p:blipFill>
          <a:blip r:embed="rId3">
            <a:alphaModFix/>
          </a:blip>
          <a:srcRect b="21519"/>
          <a:stretch/>
        </p:blipFill>
        <p:spPr bwMode="auto">
          <a:xfrm>
            <a:off x="3634175" y="2260738"/>
            <a:ext cx="1623350" cy="8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402250" y="1854400"/>
            <a:ext cx="1031500" cy="979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Конструирование робота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 bwMode="auto">
          <a:xfrm>
            <a:off x="311700" y="925075"/>
            <a:ext cx="3041699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018"/>
              <a:buNone/>
              <a:defRPr/>
            </a:pPr>
            <a:r>
              <a:rPr lang="en" sz="1600"/>
              <a:t>При конструировании модели использовался конструктор LEGO Wedo 2.0</a:t>
            </a:r>
            <a:endParaRPr sz="1600"/>
          </a:p>
          <a:p>
            <a:pPr marL="0" lvl="0" indent="0" algn="l">
              <a:spcBef>
                <a:spcPts val="1200"/>
              </a:spcBef>
              <a:spcAft>
                <a:spcPts val="1200"/>
              </a:spcAft>
              <a:buSzPts val="1018"/>
              <a:buNone/>
              <a:defRPr/>
            </a:pPr>
            <a:r>
              <a:rPr sz="1650"/>
              <a:t>                                             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6" name="Google Shape;146;p1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18925" y="1854399"/>
            <a:ext cx="2679401" cy="17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 bwMode="auto">
          <a:xfrm>
            <a:off x="4412900" y="925075"/>
            <a:ext cx="421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latin typeface="Roboto"/>
                <a:ea typeface="Roboto"/>
                <a:cs typeface="Roboto"/>
              </a:rPr>
              <a:t>Основные использованные узлы:</a:t>
            </a:r>
            <a:endParaRPr sz="1600">
              <a:latin typeface="Roboto"/>
              <a:ea typeface="Roboto"/>
              <a:cs typeface="Roboto"/>
            </a:endParaRPr>
          </a:p>
        </p:txBody>
      </p:sp>
      <p:sp>
        <p:nvSpPr>
          <p:cNvPr id="148" name="Google Shape;148;p18"/>
          <p:cNvSpPr txBox="1"/>
          <p:nvPr/>
        </p:nvSpPr>
        <p:spPr bwMode="auto">
          <a:xfrm>
            <a:off x="4930650" y="1405188"/>
            <a:ext cx="26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Roboto"/>
                <a:ea typeface="Roboto"/>
                <a:cs typeface="Roboto"/>
              </a:rPr>
              <a:t>микропроцессор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</a:t>
            </a:r>
            <a:r>
              <a:rPr lang="en">
                <a:latin typeface="Roboto"/>
                <a:ea typeface="Roboto"/>
                <a:cs typeface="Roboto"/>
              </a:rPr>
              <a:t>Smart Hub</a:t>
            </a:r>
            <a:endParaRPr/>
          </a:p>
        </p:txBody>
      </p:sp>
      <p:pic>
        <p:nvPicPr>
          <p:cNvPr id="149" name="Google Shape;149;p18"/>
          <p:cNvPicPr/>
          <p:nvPr/>
        </p:nvPicPr>
        <p:blipFill>
          <a:blip r:embed="rId6">
            <a:alphaModFix/>
          </a:blip>
          <a:srcRect l="38790" t="30352" r="26037" b="32180"/>
          <a:stretch/>
        </p:blipFill>
        <p:spPr bwMode="auto">
          <a:xfrm>
            <a:off x="3786575" y="1332700"/>
            <a:ext cx="1031501" cy="73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 bwMode="auto">
          <a:xfrm>
            <a:off x="5492250" y="1922563"/>
            <a:ext cx="151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Roboto"/>
                <a:ea typeface="Roboto"/>
                <a:cs typeface="Roboto"/>
              </a:rPr>
              <a:t>электромотор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 bwMode="auto">
          <a:xfrm>
            <a:off x="5274900" y="2471950"/>
            <a:ext cx="194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Roboto"/>
                <a:ea typeface="Roboto"/>
                <a:cs typeface="Roboto"/>
              </a:rPr>
              <a:t>датчик расстояния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 bwMode="auto">
          <a:xfrm>
            <a:off x="5634950" y="3098963"/>
            <a:ext cx="176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pic>
        <p:nvPicPr>
          <p:cNvPr id="153" name="Google Shape;153;p18"/>
          <p:cNvPicPr/>
          <p:nvPr/>
        </p:nvPicPr>
        <p:blipFill>
          <a:blip r:embed="rId7">
            <a:alphaModFix/>
          </a:blip>
          <a:srcRect r="62252" b="35839"/>
          <a:stretch/>
        </p:blipFill>
        <p:spPr bwMode="auto">
          <a:xfrm>
            <a:off x="4183375" y="3279625"/>
            <a:ext cx="910950" cy="912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 bwMode="auto">
          <a:xfrm>
            <a:off x="5364000" y="3018688"/>
            <a:ext cx="17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Roboto"/>
                <a:ea typeface="Roboto"/>
                <a:cs typeface="Roboto"/>
              </a:rPr>
              <a:t>червячное колесо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 bwMode="auto">
          <a:xfrm>
            <a:off x="5364000" y="3565449"/>
            <a:ext cx="1767371" cy="3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Roboto"/>
                <a:ea typeface="Roboto"/>
                <a:cs typeface="Roboto"/>
              </a:rPr>
              <a:t>зубчатое колесо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430162" name="Google Shape;143;p18"/>
          <p:cNvSpPr txBox="1">
            <a:spLocks noGrp="1"/>
          </p:cNvSpPr>
          <p:nvPr>
            <p:ph type="title"/>
          </p:nvPr>
        </p:nvSpPr>
        <p:spPr bwMode="auto">
          <a:xfrm>
            <a:off x="311699" y="409999"/>
            <a:ext cx="8520599" cy="607799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Конструирование робота</a:t>
            </a:r>
            <a:endParaRPr dirty="0"/>
          </a:p>
        </p:txBody>
      </p:sp>
      <p:sp>
        <p:nvSpPr>
          <p:cNvPr id="1865997337" name="Google Shape;145;p18"/>
          <p:cNvSpPr txBox="1">
            <a:spLocks noGrp="1"/>
          </p:cNvSpPr>
          <p:nvPr>
            <p:ph type="sldNum" idx="12"/>
          </p:nvPr>
        </p:nvSpPr>
        <p:spPr bwMode="auto">
          <a:xfrm>
            <a:off x="8460430" y="4803589"/>
            <a:ext cx="548699" cy="393599"/>
          </a:xfrm>
          <a:prstGeom prst="rect">
            <a:avLst/>
          </a:prstGeom>
        </p:spPr>
        <p:txBody>
          <a:bodyPr spcFirstLastPara="1" wrap="square" lIns="91424" tIns="91424" rIns="91424" bIns="91424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FBFDF528-A69B-1C41-E168-A2C665325491}" type="slidenum">
              <a:rPr lang="en"/>
              <a:t>7</a:t>
            </a:fld>
            <a:endParaRPr/>
          </a:p>
        </p:txBody>
      </p:sp>
      <p:sp>
        <p:nvSpPr>
          <p:cNvPr id="1200099334" name="Google Shape;152;p18"/>
          <p:cNvSpPr txBox="1"/>
          <p:nvPr/>
        </p:nvSpPr>
        <p:spPr bwMode="auto">
          <a:xfrm>
            <a:off x="5634949" y="3098962"/>
            <a:ext cx="1767299" cy="3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/>
          </a:p>
        </p:txBody>
      </p:sp>
      <p:sp>
        <p:nvSpPr>
          <p:cNvPr id="1667499884" name="TextBox 1667499883"/>
          <p:cNvSpPr txBox="1"/>
          <p:nvPr/>
        </p:nvSpPr>
        <p:spPr bwMode="auto">
          <a:xfrm>
            <a:off x="410549" y="1289027"/>
            <a:ext cx="5725692" cy="7315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При сборке робота была использована червячная передача, которая вращает </a:t>
            </a:r>
            <a:r>
              <a:rPr sz="1400" b="0" i="0" u="none" strike="noStrike" cap="none" spc="0" dirty="0" err="1">
                <a:solidFill>
                  <a:schemeClr val="dk2"/>
                </a:solidFill>
                <a:latin typeface="Roboto"/>
                <a:cs typeface="Roboto"/>
              </a:rPr>
              <a:t>хвост</a:t>
            </a:r>
            <a:r>
              <a:rPr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 и </a:t>
            </a:r>
            <a:r>
              <a:rPr sz="1400" b="0" i="0" u="none" strike="noStrike" cap="none" spc="0" dirty="0" err="1">
                <a:solidFill>
                  <a:schemeClr val="dk2"/>
                </a:solidFill>
                <a:latin typeface="Roboto"/>
                <a:cs typeface="Roboto"/>
              </a:rPr>
              <a:t>штифты</a:t>
            </a:r>
            <a:r>
              <a:rPr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, к </a:t>
            </a:r>
            <a:r>
              <a:rPr sz="1400" b="0" i="0" u="none" strike="noStrike" cap="none" spc="0" dirty="0" err="1">
                <a:solidFill>
                  <a:schemeClr val="dk2"/>
                </a:solidFill>
                <a:latin typeface="Roboto"/>
                <a:cs typeface="Roboto"/>
              </a:rPr>
              <a:t>которым</a:t>
            </a:r>
            <a:r>
              <a:rPr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 </a:t>
            </a:r>
            <a:r>
              <a:rPr sz="1400" b="0" i="0" u="none" strike="noStrike" cap="none" spc="0" dirty="0" err="1">
                <a:solidFill>
                  <a:schemeClr val="dk2"/>
                </a:solidFill>
                <a:latin typeface="Roboto"/>
                <a:cs typeface="Roboto"/>
              </a:rPr>
              <a:t>присоединены</a:t>
            </a:r>
            <a:r>
              <a:rPr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 </a:t>
            </a:r>
            <a:r>
              <a:rPr sz="1400" b="0" i="0" u="none" strike="noStrike" cap="none" spc="0" dirty="0" err="1">
                <a:solidFill>
                  <a:schemeClr val="dk2"/>
                </a:solidFill>
                <a:latin typeface="Roboto"/>
                <a:cs typeface="Roboto"/>
              </a:rPr>
              <a:t>ноги</a:t>
            </a:r>
            <a:r>
              <a:rPr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 </a:t>
            </a:r>
            <a:r>
              <a:rPr sz="1400" b="0" i="0" u="none" strike="noStrike" cap="none" spc="0" dirty="0" err="1">
                <a:solidFill>
                  <a:schemeClr val="dk2"/>
                </a:solidFill>
                <a:latin typeface="Roboto"/>
                <a:cs typeface="Roboto"/>
              </a:rPr>
              <a:t>черепахи</a:t>
            </a:r>
            <a:r>
              <a:rPr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.</a:t>
            </a:r>
          </a:p>
        </p:txBody>
      </p:sp>
      <p:sp>
        <p:nvSpPr>
          <p:cNvPr id="1753114728" name="TextBox 1753114727"/>
          <p:cNvSpPr txBox="1"/>
          <p:nvPr/>
        </p:nvSpPr>
        <p:spPr bwMode="auto">
          <a:xfrm>
            <a:off x="3968118" y="2839864"/>
            <a:ext cx="4677753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0" i="0" u="none" strike="noStrike" cap="none" spc="0" dirty="0">
                <a:solidFill>
                  <a:schemeClr val="dk2"/>
                </a:solidFill>
                <a:latin typeface="Roboto"/>
                <a:cs typeface="Roboto"/>
              </a:rPr>
              <a:t>Ноги сделаны из балок, которые скреплены между собой подвижным соединением.</a:t>
            </a:r>
            <a:endParaRPr sz="1400" b="0" i="0" u="none" strike="noStrike" cap="none" spc="0" dirty="0">
              <a:solidFill>
                <a:schemeClr val="dk2"/>
              </a:solidFill>
              <a:latin typeface="Roboto"/>
              <a:cs typeface="Roboto"/>
            </a:endParaRPr>
          </a:p>
        </p:txBody>
      </p:sp>
      <p:pic>
        <p:nvPicPr>
          <p:cNvPr id="1887430489" name="Рисунок 188743048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8599" y="1017799"/>
            <a:ext cx="1698682" cy="1274011"/>
          </a:xfrm>
          <a:prstGeom prst="rect">
            <a:avLst/>
          </a:prstGeom>
        </p:spPr>
      </p:pic>
      <p:pic>
        <p:nvPicPr>
          <p:cNvPr id="502966295" name="Рисунок 502966294"/>
          <p:cNvPicPr>
            <a:picLocks noChangeAspect="1"/>
          </p:cNvPicPr>
          <p:nvPr/>
        </p:nvPicPr>
        <p:blipFill>
          <a:blip r:embed="rId3"/>
          <a:srcRect l="21721" t="13879" r="17854" b="48644"/>
          <a:stretch/>
        </p:blipFill>
        <p:spPr bwMode="auto">
          <a:xfrm>
            <a:off x="311699" y="2362813"/>
            <a:ext cx="3417216" cy="1589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Программирование робота</a:t>
            </a:r>
            <a:endParaRPr dirty="0"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 bwMode="auto">
          <a:xfrm>
            <a:off x="311699" y="1229874"/>
            <a:ext cx="4677799" cy="918971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400" dirty="0"/>
              <a:t>Робот запрограммирован на поиск предметов и счет.</a:t>
            </a:r>
            <a:endParaRPr sz="14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400" dirty="0"/>
              <a:t>Это позволяет вести обследование территории обитания и фиксировать находки.</a:t>
            </a:r>
            <a:endParaRPr sz="1400"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1363080" name="Рисунок 121363079"/>
          <p:cNvPicPr>
            <a:picLocks noChangeAspect="1"/>
          </p:cNvPicPr>
          <p:nvPr/>
        </p:nvPicPr>
        <p:blipFill>
          <a:blip r:embed="rId2"/>
          <a:srcRect b="15223"/>
          <a:stretch/>
        </p:blipFill>
        <p:spPr bwMode="auto">
          <a:xfrm>
            <a:off x="5114275" y="1229874"/>
            <a:ext cx="3620504" cy="230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/>
          <p:nvPr/>
        </p:nvPicPr>
        <p:blipFill>
          <a:blip r:embed="rId2">
            <a:alphaModFix/>
          </a:blip>
          <a:srcRect t="14099" r="20400" b="7745"/>
          <a:stretch/>
        </p:blipFill>
        <p:spPr bwMode="auto">
          <a:xfrm>
            <a:off x="3937600" y="2571750"/>
            <a:ext cx="2501976" cy="18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 bwMode="auto"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Тестирование робота</a:t>
            </a:r>
            <a:endParaRPr dirty="0"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 bwMode="auto">
          <a:xfrm>
            <a:off x="2646300" y="1229875"/>
            <a:ext cx="6362700" cy="1482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400" dirty="0"/>
              <a:t>На данном этапе была проверена работоспособность “шагающего” механизма. </a:t>
            </a:r>
            <a:br>
              <a:rPr lang="en" sz="1400" dirty="0"/>
            </a:br>
            <a:r>
              <a:rPr lang="en" sz="1400" dirty="0"/>
              <a:t>Были устранены недочеты в конструкции лап, установлена “камуфляжная” система (корпус в форме панциря черепахи).</a:t>
            </a:r>
            <a:endParaRPr sz="1400" dirty="0"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 bwMode="auto">
          <a:xfrm>
            <a:off x="8460431" y="48035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1" name="Google Shape;171;p20"/>
          <p:cNvPicPr/>
          <p:nvPr/>
        </p:nvPicPr>
        <p:blipFill>
          <a:blip r:embed="rId3">
            <a:alphaModFix/>
          </a:blip>
          <a:srcRect t="12026" b="34878"/>
          <a:stretch/>
        </p:blipFill>
        <p:spPr bwMode="auto">
          <a:xfrm>
            <a:off x="2285275" y="2804525"/>
            <a:ext cx="2046475" cy="191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/>
          <p:nvPr/>
        </p:nvPicPr>
        <p:blipFill>
          <a:blip r:embed="rId4">
            <a:alphaModFix/>
          </a:blip>
          <a:srcRect b="26985"/>
          <a:stretch/>
        </p:blipFill>
        <p:spPr bwMode="auto">
          <a:xfrm>
            <a:off x="311700" y="1229875"/>
            <a:ext cx="2143300" cy="276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/>
          <p:nvPr/>
        </p:nvPicPr>
        <p:blipFill>
          <a:blip r:embed="rId5">
            <a:alphaModFix/>
          </a:blip>
          <a:srcRect l="20547" t="16145" r="18643" b="19164"/>
          <a:stretch/>
        </p:blipFill>
        <p:spPr bwMode="auto">
          <a:xfrm>
            <a:off x="6050750" y="2351326"/>
            <a:ext cx="1858184" cy="148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476</Words>
  <Application>Microsoft Office PowerPoint</Application>
  <DocSecurity>0</DocSecurity>
  <PresentationFormat>Экран (16:9)</PresentationFormat>
  <Paragraphs>70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Roboto</vt:lpstr>
      <vt:lpstr>Geometric</vt:lpstr>
      <vt:lpstr>Робототехнический проект “Шагающий робот”</vt:lpstr>
      <vt:lpstr>Цель проекта</vt:lpstr>
      <vt:lpstr>ЭТАПЫ РЕАЛИЗАЦИИ ПРОЕКТА</vt:lpstr>
      <vt:lpstr>Сбор информации</vt:lpstr>
      <vt:lpstr>Сбор информации</vt:lpstr>
      <vt:lpstr>Конструирование робота</vt:lpstr>
      <vt:lpstr>Конструирование робота</vt:lpstr>
      <vt:lpstr>Программирование робота</vt:lpstr>
      <vt:lpstr>Тестирование робота</vt:lpstr>
      <vt:lpstr>Преимущества робота </vt:lpstr>
      <vt:lpstr>Выводы</vt:lpstr>
      <vt:lpstr>Дальнейшее применение и развитие</vt:lpstr>
      <vt:lpstr>Использованные источники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Робототехнический проект “Шагающий робот”</dc:title>
  <dc:subject/>
  <dc:creator>Надебская Мария Дмитриевна</dc:creator>
  <cp:keywords/>
  <dc:description/>
  <cp:lastModifiedBy>Надебская Мария Дмитриевна</cp:lastModifiedBy>
  <cp:revision>4</cp:revision>
  <dcterms:modified xsi:type="dcterms:W3CDTF">2023-03-28T11:27:16Z</dcterms:modified>
  <cp:category/>
  <dc:identifier/>
  <cp:contentStatus/>
  <dc:language/>
  <cp:version/>
</cp:coreProperties>
</file>