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9" r:id="rId3"/>
    <p:sldId id="280" r:id="rId4"/>
    <p:sldId id="273" r:id="rId5"/>
    <p:sldId id="257" r:id="rId6"/>
    <p:sldId id="258" r:id="rId7"/>
    <p:sldId id="261" r:id="rId8"/>
    <p:sldId id="276" r:id="rId9"/>
    <p:sldId id="274" r:id="rId10"/>
    <p:sldId id="278" r:id="rId11"/>
    <p:sldId id="279" r:id="rId12"/>
    <p:sldId id="27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A62"/>
    <a:srgbClr val="00B0F0"/>
    <a:srgbClr val="63A0CC"/>
    <a:srgbClr val="D35940"/>
    <a:srgbClr val="68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319" autoAdjust="0"/>
  </p:normalViewPr>
  <p:slideViewPr>
    <p:cSldViewPr snapToGrid="0">
      <p:cViewPr>
        <p:scale>
          <a:sx n="86" d="100"/>
          <a:sy n="86" d="100"/>
        </p:scale>
        <p:origin x="-518" y="-4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Диаграмма</a:t>
            </a:r>
            <a:r>
              <a:rPr lang="ru-RU" sz="2800" baseline="0" dirty="0"/>
              <a:t> целевой аудитории</a:t>
            </a:r>
            <a:endParaRPr lang="ru-RU" sz="2800" dirty="0"/>
          </a:p>
        </c:rich>
      </c:tx>
      <c:layout>
        <c:manualLayout>
          <c:xMode val="edge"/>
          <c:yMode val="edge"/>
          <c:x val="0.28416313956683659"/>
          <c:y val="6.38377129008370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7858814523184613"/>
          <c:w val="0.93888888888888922"/>
          <c:h val="0.59803113152522602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15-49AA-BEAF-539D9CB3FFD4}"/>
              </c:ext>
            </c:extLst>
          </c:dPt>
          <c:dPt>
            <c:idx val="1"/>
            <c:bubble3D val="0"/>
            <c:spPr>
              <a:solidFill>
                <a:srgbClr val="7CCA6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15-49AA-BEAF-539D9CB3FFD4}"/>
              </c:ext>
            </c:extLst>
          </c:dPt>
          <c:dPt>
            <c:idx val="2"/>
            <c:bubble3D val="0"/>
            <c:spPr>
              <a:solidFill>
                <a:srgbClr val="D359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15-49AA-BEAF-539D9CB3FF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15-49AA-BEAF-539D9CB3FF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15-49AA-BEAF-539D9CB3FFD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130.400.000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415-49AA-BEAF-539D9CB3FFD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15-49AA-BEAF-539D9CB3FFD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1.000.000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415-49AA-BEAF-539D9CB3FFD4}"/>
                </c:ext>
              </c:extLst>
            </c:dLbl>
            <c:dLbl>
              <c:idx val="3"/>
              <c:layout>
                <c:manualLayout>
                  <c:x val="0.12011216413242776"/>
                  <c:y val="8.03917150999708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12.000.000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415-49AA-BEAF-539D9CB3FFD4}"/>
                </c:ext>
              </c:extLst>
            </c:dLbl>
            <c:dLbl>
              <c:idx val="4"/>
              <c:layout>
                <c:manualLayout>
                  <c:x val="-0.12145509855087752"/>
                  <c:y val="-1.35161456813948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13.000.000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415-49AA-BEAF-539D9CB3F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Слышащие</c:v>
                </c:pt>
                <c:pt idx="1">
                  <c:v>слабослышащие</c:v>
                </c:pt>
                <c:pt idx="2">
                  <c:v>слабослышащие дети</c:v>
                </c:pt>
                <c:pt idx="3">
                  <c:v>слабослышащие взрослые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130400000</c:v>
                </c:pt>
                <c:pt idx="2">
                  <c:v>1000000</c:v>
                </c:pt>
                <c:pt idx="3">
                  <c:v>12000000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415-49AA-BEAF-539D9CB3F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36113558253199"/>
          <c:y val="0.77615205439490165"/>
          <c:w val="0.73527777777777781"/>
          <c:h val="0.18937007874015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1F11-17C4-4F90-8617-FD580546E953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1414-C520-4320-9034-B36C390E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9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Возвращаясь со школы домой, я увидел, как мои ровесники общались между собой на языке жестов. Мне захотелось научиться общаться с такими людьми, и я решил создать прибор, который облегчил бы эту задачу.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5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России более 13 миллионов людей с нарушением слуха, в том числе более 1 миллиона — дети до 9 лет, которым необходимо изучить </a:t>
            </a:r>
            <a:r>
              <a:rPr lang="ru-RU" sz="1200" dirty="0" err="1"/>
              <a:t>дактильную</a:t>
            </a:r>
            <a:r>
              <a:rPr lang="ru-RU" sz="1200" dirty="0"/>
              <a:t> азбуку</a:t>
            </a:r>
          </a:p>
          <a:p>
            <a:r>
              <a:rPr lang="ru-RU" sz="1200" dirty="0"/>
              <a:t>Знание </a:t>
            </a:r>
            <a:r>
              <a:rPr lang="ru-RU" sz="1200" dirty="0" err="1"/>
              <a:t>дактильной</a:t>
            </a:r>
            <a:r>
              <a:rPr lang="ru-RU" sz="1200" dirty="0"/>
              <a:t> азбуки необходимо работникам интернатов, родственникам и другим социальным группам.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7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F1414-C520-4320-9034-B36C390E59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2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8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38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4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2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1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1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9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5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CE0E2-48E7-404A-94DE-902F55DF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918497" cy="2387600"/>
          </a:xfrm>
        </p:spPr>
        <p:txBody>
          <a:bodyPr/>
          <a:lstStyle/>
          <a:p>
            <a:r>
              <a:rPr lang="ru-RU" b="1" dirty="0"/>
              <a:t>Тренажёр дактильной </a:t>
            </a:r>
            <a:r>
              <a:rPr lang="ru-RU" b="1" dirty="0" smtClean="0"/>
              <a:t>азбуки «Перст</a:t>
            </a:r>
            <a:r>
              <a:rPr lang="ru-RU" b="1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BBA575-A4F9-442B-B362-D48D3086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60761"/>
            <a:ext cx="8791575" cy="1655762"/>
          </a:xfrm>
        </p:spPr>
        <p:txBody>
          <a:bodyPr/>
          <a:lstStyle/>
          <a:p>
            <a:r>
              <a:rPr lang="ru-RU" b="1" dirty="0"/>
              <a:t>Прибор на базе микроконтроллера </a:t>
            </a:r>
            <a:r>
              <a:rPr lang="en-US" b="1" dirty="0"/>
              <a:t>Arduino</a:t>
            </a:r>
            <a:r>
              <a:rPr lang="ru-RU" b="1" dirty="0"/>
              <a:t>, </a:t>
            </a:r>
            <a:r>
              <a:rPr lang="en-US" b="1" dirty="0"/>
              <a:t>Raspberry PI</a:t>
            </a:r>
            <a:r>
              <a:rPr lang="ru-RU" b="1" dirty="0"/>
              <a:t> </a:t>
            </a:r>
            <a:r>
              <a:rPr lang="ru-RU" b="1" dirty="0" smtClean="0"/>
              <a:t>с </a:t>
            </a:r>
            <a:r>
              <a:rPr lang="ru-RU" b="1" dirty="0"/>
              <a:t>применением технологии машинного обучения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DAD74-0529-4743-B96A-8FC80FAA5A64}"/>
              </a:ext>
            </a:extLst>
          </p:cNvPr>
          <p:cNvSpPr txBox="1"/>
          <p:nvPr/>
        </p:nvSpPr>
        <p:spPr>
          <a:xfrm>
            <a:off x="4798503" y="5257800"/>
            <a:ext cx="692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«Молния»: Симонов Виталий, Маслов Ярослав</a:t>
            </a:r>
          </a:p>
          <a:p>
            <a:r>
              <a:rPr lang="ru-RU" dirty="0"/>
              <a:t>г</a:t>
            </a:r>
            <a:r>
              <a:rPr lang="ru-RU" dirty="0" smtClean="0"/>
              <a:t>. Электросталь, Московская область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5949A3-8C1C-4439-9CC9-81AE27564689}"/>
              </a:ext>
            </a:extLst>
          </p:cNvPr>
          <p:cNvSpPr txBox="1"/>
          <p:nvPr/>
        </p:nvSpPr>
        <p:spPr>
          <a:xfrm>
            <a:off x="2718034" y="362829"/>
            <a:ext cx="88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erriweather" panose="020B0604020202020204" pitchFamily="2" charset="-52"/>
              </a:rPr>
              <a:t>Международный фестиваль робототехники «</a:t>
            </a:r>
            <a:r>
              <a:rPr lang="ru-RU" dirty="0" err="1">
                <a:latin typeface="Merriweather" panose="020B0604020202020204" pitchFamily="2" charset="-52"/>
              </a:rPr>
              <a:t>РобоФинист</a:t>
            </a:r>
            <a:r>
              <a:rPr lang="ru-RU" dirty="0">
                <a:latin typeface="Merriweather" panose="020B0604020202020204" pitchFamily="2" charset="-52"/>
              </a:rPr>
              <a:t>» 2023</a:t>
            </a:r>
          </a:p>
          <a:p>
            <a:pPr algn="ctr"/>
            <a:r>
              <a:rPr lang="ru-RU" dirty="0" smtClean="0">
                <a:latin typeface="Merriweather" panose="020B0604020202020204" pitchFamily="2" charset="-52"/>
              </a:rPr>
              <a:t>Свободная </a:t>
            </a:r>
            <a:r>
              <a:rPr lang="ru-RU" dirty="0">
                <a:latin typeface="Merriweather" panose="020B0604020202020204" pitchFamily="2" charset="-52"/>
              </a:rPr>
              <a:t>творческая категория: старшая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3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41F5EF8A-8745-4A74-ADB1-810A5CFF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1632" y="1423324"/>
            <a:ext cx="9059429" cy="422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9066" y="204187"/>
            <a:ext cx="9905998" cy="1120544"/>
          </a:xfrm>
        </p:spPr>
        <p:txBody>
          <a:bodyPr/>
          <a:lstStyle/>
          <a:p>
            <a:r>
              <a:rPr lang="ru-RU" dirty="0"/>
              <a:t>Маркетинговое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9232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69ADBD8-7550-4F60-9075-32210890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01" y="177553"/>
            <a:ext cx="9905998" cy="1130685"/>
          </a:xfrm>
        </p:spPr>
        <p:txBody>
          <a:bodyPr/>
          <a:lstStyle/>
          <a:p>
            <a:r>
              <a:rPr lang="ru-RU" dirty="0"/>
              <a:t>Экономическое обоснование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20264"/>
              </p:ext>
            </p:extLst>
          </p:nvPr>
        </p:nvGraphicFramePr>
        <p:xfrm>
          <a:off x="2228293" y="1183298"/>
          <a:ext cx="6409680" cy="5235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876"/>
                <a:gridCol w="4241682"/>
                <a:gridCol w="1360122"/>
              </a:tblGrid>
              <a:tr h="264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Цена, руб.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</a:tr>
              <a:tr h="238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Видеокамера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Микрокомпьютер Raspberry Pi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Микроконтроллер </a:t>
                      </a:r>
                      <a:r>
                        <a:rPr lang="en-US" sz="1100">
                          <a:effectLst/>
                        </a:rPr>
                        <a:t>ESP 32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Кнопка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Экран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r>
                        <a:rPr lang="ru-RU" sz="1100">
                          <a:effectLst/>
                        </a:rPr>
                        <a:t>ветодиод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Провода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30-00</a:t>
                      </a:r>
                    </a:p>
                  </a:txBody>
                  <a:tcPr marL="39944" marR="39944" marT="0" marB="0"/>
                </a:tc>
              </a:tr>
              <a:tr h="4876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Кронштейн для камеры в комплекте с креплениями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сервопривода </a:t>
                      </a:r>
                      <a:r>
                        <a:rPr lang="en-US" sz="1100">
                          <a:effectLst/>
                        </a:rPr>
                        <a:t>MG</a:t>
                      </a:r>
                      <a:r>
                        <a:rPr lang="ru-RU" sz="1100">
                          <a:effectLst/>
                        </a:rPr>
                        <a:t>90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Корпус (пластик)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Корпус (печать на 3Д принтере)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Сборка (ЗП) – 5ч * 130 руб. (Включая НДФЛ)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Страховые взносы (30,2%)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196-00</a:t>
                      </a:r>
                    </a:p>
                  </a:txBody>
                  <a:tcPr marL="39944" marR="39944" marT="0" marB="0"/>
                </a:tc>
              </a:tr>
              <a:tr h="7934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Затраты на электроэнергию (вкл. освещение при сборке)</a:t>
                      </a:r>
                      <a:endParaRPr lang="ru-RU" sz="10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кВт*ч * 6 руб.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Амортизация ноутбука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70-00</a:t>
                      </a:r>
                    </a:p>
                  </a:txBody>
                  <a:tcPr marL="39944" marR="39944" marT="0" marB="0"/>
                </a:tc>
              </a:tr>
              <a:tr h="26447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7795-00</a:t>
                      </a:r>
                    </a:p>
                  </a:txBody>
                  <a:tcPr marL="39944" marR="399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6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533" y="0"/>
            <a:ext cx="9905998" cy="1478570"/>
          </a:xfrm>
        </p:spPr>
        <p:txBody>
          <a:bodyPr/>
          <a:lstStyle/>
          <a:p>
            <a:r>
              <a:rPr lang="ru-RU" dirty="0"/>
              <a:t>демонстрация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8271FF-1E44-49F7-96C2-5429F0D8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21" y="1274737"/>
            <a:ext cx="6994452" cy="4850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53841-5CB0-44AD-B3EA-CA9B20B9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2390"/>
            <a:ext cx="9905998" cy="1096649"/>
          </a:xfrm>
        </p:spPr>
        <p:txBody>
          <a:bodyPr/>
          <a:lstStyle/>
          <a:p>
            <a:r>
              <a:rPr lang="ru-RU" dirty="0"/>
              <a:t> тестирование прибора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09A5BD-4722-4DA2-9BC1-A2DA6AA5C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4" r="698"/>
          <a:stretch/>
        </p:blipFill>
        <p:spPr>
          <a:xfrm>
            <a:off x="6131232" y="2254442"/>
            <a:ext cx="3971553" cy="2701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539E9D-DA14-4D57-9E79-D5F1F463A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1"/>
          <a:stretch/>
        </p:blipFill>
        <p:spPr>
          <a:xfrm>
            <a:off x="1141413" y="2254442"/>
            <a:ext cx="4565128" cy="27010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0B22FA-597A-4038-86F5-BB606FB213A3}"/>
              </a:ext>
            </a:extLst>
          </p:cNvPr>
          <p:cNvSpPr/>
          <p:nvPr/>
        </p:nvSpPr>
        <p:spPr>
          <a:xfrm>
            <a:off x="1034881" y="1360065"/>
            <a:ext cx="1040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Встреча </a:t>
            </a:r>
            <a:r>
              <a:rPr lang="ru-RU" dirty="0"/>
              <a:t>с работниками и обучающимися </a:t>
            </a:r>
            <a:r>
              <a:rPr lang="ru-RU" dirty="0" smtClean="0"/>
              <a:t>МБОУ «</a:t>
            </a:r>
            <a:r>
              <a:rPr lang="ru-RU" dirty="0"/>
              <a:t>Школа-интернат для детей с ограниченными возможностями здоровья </a:t>
            </a:r>
            <a:r>
              <a:rPr lang="ru-RU" dirty="0" smtClean="0"/>
              <a:t>№1»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50B22FA-597A-4038-86F5-BB606FB213A3}"/>
              </a:ext>
            </a:extLst>
          </p:cNvPr>
          <p:cNvSpPr/>
          <p:nvPr/>
        </p:nvSpPr>
        <p:spPr>
          <a:xfrm>
            <a:off x="1141413" y="4955522"/>
            <a:ext cx="1040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Прибор </a:t>
            </a:r>
            <a:r>
              <a:rPr lang="ru-RU" dirty="0"/>
              <a:t>получил высокую оценку как у детей, так и у работников интерната.</a:t>
            </a:r>
          </a:p>
        </p:txBody>
      </p:sp>
    </p:spTree>
    <p:extLst>
      <p:ext uri="{BB962C8B-B14F-4D97-AF65-F5344CB8AC3E}">
        <p14:creationId xmlns:p14="http://schemas.microsoft.com/office/powerpoint/2010/main" val="3994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DF181-6154-4F57-84AB-D4D1168C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23" y="345232"/>
            <a:ext cx="9905998" cy="1248003"/>
          </a:xfrm>
        </p:spPr>
        <p:txBody>
          <a:bodyPr/>
          <a:lstStyle/>
          <a:p>
            <a:r>
              <a:rPr lang="ru-RU" dirty="0"/>
              <a:t>Проблематика и Актуальность проекта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7C988A5-A518-4ACF-9878-EFE8DA7E9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469993"/>
              </p:ext>
            </p:extLst>
          </p:nvPr>
        </p:nvGraphicFramePr>
        <p:xfrm>
          <a:off x="261257" y="1212980"/>
          <a:ext cx="11663265" cy="55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6C582-8873-4B3C-B304-46BC484D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29" y="0"/>
            <a:ext cx="9905998" cy="1478570"/>
          </a:xfrm>
        </p:spPr>
        <p:txBody>
          <a:bodyPr/>
          <a:lstStyle/>
          <a:p>
            <a:r>
              <a:rPr lang="ru-RU" dirty="0" err="1"/>
              <a:t>Дактильная</a:t>
            </a:r>
            <a:r>
              <a:rPr lang="ru-RU" dirty="0"/>
              <a:t> азбука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15278" y="1174282"/>
            <a:ext cx="9905999" cy="34154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это </a:t>
            </a:r>
            <a:r>
              <a:rPr lang="ru-RU" dirty="0"/>
              <a:t>система ручных знаков, соответствующих </a:t>
            </a:r>
            <a:r>
              <a:rPr lang="ru-RU" dirty="0" smtClean="0"/>
              <a:t>буквам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08" y="1827867"/>
            <a:ext cx="4287177" cy="43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91499" y="1827866"/>
            <a:ext cx="4079966" cy="1208297"/>
            <a:chOff x="6191498" y="1827866"/>
            <a:chExt cx="4624161" cy="154766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498" y="1827866"/>
              <a:ext cx="1539063" cy="154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083" y="1827866"/>
              <a:ext cx="1556306" cy="154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5389" y="1827866"/>
              <a:ext cx="1530270" cy="154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 descr="Все секреты языка жестов - yourspeech.ru">
            <a:extLst>
              <a:ext uri="{FF2B5EF4-FFF2-40B4-BE49-F238E27FC236}">
                <a16:creationId xmlns:a16="http://schemas.microsoft.com/office/drawing/2014/main" xmlns="" id="{E2D92ABB-0925-4FC7-ABDB-8CFB7F91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7" y="3525222"/>
            <a:ext cx="4079968" cy="26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457" y="124288"/>
            <a:ext cx="9905998" cy="1276357"/>
          </a:xfrm>
        </p:spPr>
        <p:txBody>
          <a:bodyPr/>
          <a:lstStyle/>
          <a:p>
            <a:r>
              <a:rPr lang="ru-RU" dirty="0"/>
              <a:t>Аналоги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5497" b="5753"/>
          <a:stretch>
            <a:fillRect/>
          </a:stretch>
        </p:blipFill>
        <p:spPr bwMode="auto">
          <a:xfrm>
            <a:off x="4444104" y="1196395"/>
            <a:ext cx="2772525" cy="485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C9D9CC-37D8-4BC4-8BF6-4B23B42B18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56" y="3757847"/>
            <a:ext cx="3582518" cy="229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73D198-1273-405D-8A7A-75C6809A14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56" y="1196395"/>
            <a:ext cx="3582518" cy="2197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44256" y="2223090"/>
            <a:ext cx="3013391" cy="3415436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eb-</a:t>
            </a:r>
            <a:r>
              <a:rPr lang="ru-RU" dirty="0" smtClean="0"/>
              <a:t>приложения</a:t>
            </a:r>
            <a:endParaRPr lang="en-US" dirty="0" smtClean="0"/>
          </a:p>
          <a:p>
            <a:r>
              <a:rPr lang="ru-RU" dirty="0"/>
              <a:t>2D </a:t>
            </a:r>
            <a:r>
              <a:rPr lang="ru-RU" dirty="0" smtClean="0"/>
              <a:t>азбука-игра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убики с </a:t>
            </a:r>
            <a:r>
              <a:rPr lang="ru-RU" dirty="0"/>
              <a:t>жестами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609FF8-56A8-46F2-B370-5877EE6E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46" y="115410"/>
            <a:ext cx="9905998" cy="1261424"/>
          </a:xfrm>
        </p:spPr>
        <p:txBody>
          <a:bodyPr/>
          <a:lstStyle/>
          <a:p>
            <a:r>
              <a:rPr lang="ru-RU" dirty="0"/>
              <a:t>Цели и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93397B-FCB7-4216-A100-45B3B7DD4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34" y="1229285"/>
            <a:ext cx="10409847" cy="23852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100" b="1" dirty="0"/>
              <a:t>Цель проекта</a:t>
            </a:r>
            <a:r>
              <a:rPr lang="ru-RU" sz="2100" dirty="0"/>
              <a:t>: 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100" dirty="0"/>
              <a:t>Помочь детям с ограниченными возможностями (с нарушением слуха) изучить дактильную азбуку, как средство общения между собой и внешним миром, и решить проблему коммуникации, создав тренажер для изучения жестового языка.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FEEA7F-FEEF-4B3F-B02F-39696C4D7DF1}"/>
              </a:ext>
            </a:extLst>
          </p:cNvPr>
          <p:cNvSpPr txBox="1"/>
          <p:nvPr/>
        </p:nvSpPr>
        <p:spPr>
          <a:xfrm>
            <a:off x="637562" y="3606521"/>
            <a:ext cx="1082975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600"/>
              </a:spcAft>
            </a:pPr>
            <a:r>
              <a:rPr lang="ru-RU" sz="2100" b="1" dirty="0"/>
              <a:t>Задачи проекта: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Создать устройство на основе электронного конструктора Arduino, используя основные модули: микроконтроллер, экран и видеокамера.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Создание программы - тренажера для изучения дактильной азбуки.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Тестирование прототипа целевой аудиторией на наличие спроса.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100" dirty="0"/>
              <a:t>Популяризация языка жестов среди хорошо слышащих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2434" y="160338"/>
            <a:ext cx="9905998" cy="1138300"/>
          </a:xfrm>
        </p:spPr>
        <p:txBody>
          <a:bodyPr/>
          <a:lstStyle/>
          <a:p>
            <a:r>
              <a:rPr lang="ru-RU" dirty="0" smtClean="0"/>
              <a:t>Создание прибора. алгоритм</a:t>
            </a:r>
            <a:endParaRPr lang="ru-RU" dirty="0"/>
          </a:p>
        </p:txBody>
      </p:sp>
      <p:sp>
        <p:nvSpPr>
          <p:cNvPr id="15362" name="AutoShape 2" descr="Картинки по запросу sk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sk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по запросу sk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scikit-lear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2" name="Picture 22" descr="scikit-learn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1404" y="1078452"/>
            <a:ext cx="3439592" cy="1851646"/>
          </a:xfrm>
          <a:prstGeom prst="rect">
            <a:avLst/>
          </a:prstGeom>
          <a:noFill/>
        </p:spPr>
      </p:pic>
      <p:sp>
        <p:nvSpPr>
          <p:cNvPr id="15384" name="AutoShape 24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6" name="AutoShape 26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8" name="AutoShape 28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0" name="AutoShape 30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2" name="AutoShape 32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AutoShape 34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6" name="AutoShape 36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8" name="AutoShape 38" descr="Pose detection in image using Mediapipe library - Analytics Vidh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400" name="Picture 40" descr="MediaPipe] How to install MediaPipe on GPU instance in Amazon EC2. |  DevelopersIO"/>
          <p:cNvPicPr>
            <a:picLocks noChangeAspect="1" noChangeArrowheads="1"/>
          </p:cNvPicPr>
          <p:nvPr/>
        </p:nvPicPr>
        <p:blipFill>
          <a:blip r:embed="rId4"/>
          <a:srcRect t="31951" b="31221"/>
          <a:stretch>
            <a:fillRect/>
          </a:stretch>
        </p:blipFill>
        <p:spPr bwMode="auto">
          <a:xfrm>
            <a:off x="1076592" y="1624195"/>
            <a:ext cx="4679004" cy="904672"/>
          </a:xfrm>
          <a:prstGeom prst="rect">
            <a:avLst/>
          </a:prstGeom>
          <a:noFill/>
        </p:spPr>
      </p:pic>
      <p:pic>
        <p:nvPicPr>
          <p:cNvPr id="15403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1404" y="3094460"/>
            <a:ext cx="3538740" cy="25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FBC58A7-6D9A-415C-AD93-A00EE59B698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9304" r="57869" b="12103"/>
          <a:stretch/>
        </p:blipFill>
        <p:spPr bwMode="auto">
          <a:xfrm flipH="1">
            <a:off x="2250808" y="2869223"/>
            <a:ext cx="2472613" cy="2778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7015742" y="5720893"/>
            <a:ext cx="3095924" cy="466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Точность моделей </a:t>
            </a:r>
            <a:r>
              <a:rPr lang="en-US" dirty="0" smtClean="0"/>
              <a:t>ML</a:t>
            </a:r>
            <a:endParaRPr lang="ru-RU" dirty="0"/>
          </a:p>
          <a:p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2090791" y="5756400"/>
            <a:ext cx="2987236" cy="537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Узловые</a:t>
            </a:r>
            <a:r>
              <a:rPr lang="en-US" dirty="0" smtClean="0"/>
              <a:t> </a:t>
            </a:r>
            <a:r>
              <a:rPr lang="ru-RU" dirty="0" smtClean="0"/>
              <a:t>точки ладони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BDD71-5A84-43CB-844B-19F06DD4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0" y="168675"/>
            <a:ext cx="9905998" cy="1139158"/>
          </a:xfrm>
        </p:spPr>
        <p:txBody>
          <a:bodyPr/>
          <a:lstStyle/>
          <a:p>
            <a:r>
              <a:rPr lang="ru-RU" dirty="0"/>
              <a:t>эксплуатация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8499" r="8842" b="5482"/>
          <a:stretch/>
        </p:blipFill>
        <p:spPr bwMode="auto">
          <a:xfrm>
            <a:off x="6063445" y="1081604"/>
            <a:ext cx="2760481" cy="328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741491" y="1306736"/>
            <a:ext cx="3355243" cy="2924454"/>
          </a:xfrm>
        </p:spPr>
        <p:txBody>
          <a:bodyPr/>
          <a:lstStyle/>
          <a:p>
            <a:r>
              <a:rPr lang="ru-RU" dirty="0" smtClean="0"/>
              <a:t>Подключение</a:t>
            </a:r>
          </a:p>
          <a:p>
            <a:r>
              <a:rPr lang="ru-RU" dirty="0" smtClean="0"/>
              <a:t>Настройка</a:t>
            </a:r>
          </a:p>
          <a:p>
            <a:r>
              <a:rPr lang="ru-RU" dirty="0" smtClean="0"/>
              <a:t>Показ жеста</a:t>
            </a:r>
          </a:p>
          <a:p>
            <a:r>
              <a:rPr lang="ru-RU" dirty="0" smtClean="0"/>
              <a:t>Обработка данных</a:t>
            </a:r>
          </a:p>
          <a:p>
            <a:r>
              <a:rPr lang="ru-RU" dirty="0" smtClean="0"/>
              <a:t>Вывод результата</a:t>
            </a:r>
            <a:endParaRPr lang="ru-RU" dirty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15914" y="4682999"/>
            <a:ext cx="8725971" cy="1680132"/>
            <a:chOff x="1305796" y="4303437"/>
            <a:chExt cx="9045567" cy="186879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B460DC32-C1B7-429F-8C21-682F618A1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85" b="99854" l="1166" r="92774">
                          <a14:foregroundMark x1="18182" y1="92690" x2="18182" y2="92690"/>
                          <a14:foregroundMark x1="6760" y1="95322" x2="17016" y2="96053"/>
                          <a14:foregroundMark x1="1166" y1="94298" x2="4429" y2="99854"/>
                          <a14:foregroundMark x1="92541" y1="65643" x2="92541" y2="70719"/>
                          <a14:foregroundMark x1="4662" y1="90936" x2="4662" y2="90936"/>
                          <a14:foregroundMark x1="3497" y1="89620" x2="3497" y2="89620"/>
                          <a14:foregroundMark x1="80653" y1="8187" x2="80653" y2="8187"/>
                          <a14:foregroundMark x1="82284" y1="2485" x2="82284" y2="2485"/>
                          <a14:foregroundMark x1="91215" y1="74615" x2="91142" y2="74854"/>
                          <a14:foregroundMark x1="92308" y1="71053" x2="92257" y2="71219"/>
                          <a14:backgroundMark x1="82984" y1="95760" x2="96970" y2="96491"/>
                          <a14:backgroundMark x1="82984" y1="93421" x2="92774" y2="91228"/>
                          <a14:backgroundMark x1="88811" y1="93421" x2="96970" y2="93275"/>
                          <a14:backgroundMark x1="2331" y1="76608" x2="2331" y2="76608"/>
                          <a14:backgroundMark x1="15385" y1="59649" x2="15385" y2="59649"/>
                          <a14:backgroundMark x1="17016" y1="61842" x2="24942" y2="49123"/>
                          <a14:backgroundMark x1="19347" y1="45906" x2="26107" y2="33041"/>
                          <a14:backgroundMark x1="26107" y1="33041" x2="25874" y2="25146"/>
                          <a14:backgroundMark x1="4662" y1="85380" x2="2797" y2="66667"/>
                          <a14:backgroundMark x1="53147" y1="98830" x2="62005" y2="97515"/>
                          <a14:backgroundMark x1="75058" y1="66667" x2="75058" y2="66667"/>
                          <a14:backgroundMark x1="93752" y1="71225" x2="93706" y2="70760"/>
                          <a14:backgroundMark x1="94172" y1="75439" x2="94149" y2="75212"/>
                          <a14:backgroundMark x1="31235" y1="24269" x2="39860" y2="38304"/>
                          <a14:backgroundMark x1="39860" y1="38304" x2="39627" y2="39035"/>
                          <a14:backgroundMark x1="38928" y1="34942" x2="38928" y2="15497"/>
                          <a14:backgroundMark x1="63170" y1="26462" x2="63170" y2="32164"/>
                          <a14:backgroundMark x1="94172" y1="71637" x2="92308" y2="74854"/>
                          <a14:backgroundMark x1="92774" y1="71053" x2="93240" y2="701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446847">
              <a:off x="1305796" y="4375798"/>
              <a:ext cx="1135456" cy="1598621"/>
            </a:xfrm>
            <a:prstGeom prst="rect">
              <a:avLst/>
            </a:prstGeom>
          </p:spPr>
        </p:pic>
        <p:pic>
          <p:nvPicPr>
            <p:cNvPr id="3076" name="Picture 4" descr="Erkennung von Farbe, Bewegung, Spur und Ball">
              <a:extLst>
                <a:ext uri="{FF2B5EF4-FFF2-40B4-BE49-F238E27FC236}">
                  <a16:creationId xmlns:a16="http://schemas.microsoft.com/office/drawing/2014/main" xmlns="" id="{76C4C34F-9B07-40E1-8B01-B3165B4809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667" b="65167" l="24875" r="50000">
                          <a14:foregroundMark x1="38875" y1="37000" x2="38875" y2="37000"/>
                          <a14:foregroundMark x1="33125" y1="34500" x2="33125" y2="34500"/>
                          <a14:foregroundMark x1="29250" y1="33333" x2="29250" y2="33333"/>
                          <a14:foregroundMark x1="30875" y1="31667" x2="30875" y2="31667"/>
                          <a14:foregroundMark x1="24875" y1="35833" x2="24875" y2="52667"/>
                          <a14:foregroundMark x1="31125" y1="39167" x2="33500" y2="41000"/>
                          <a14:backgroundMark x1="48375" y1="56833" x2="48750" y2="37500"/>
                          <a14:backgroundMark x1="46875" y1="43667" x2="49000" y2="43667"/>
                          <a14:backgroundMark x1="48625" y1="44000" x2="48250" y2="48000"/>
                          <a14:backgroundMark x1="48375" y1="45500" x2="48250" y2="47333"/>
                          <a14:backgroundMark x1="47125" y1="54833" x2="48125" y2="53333"/>
                          <a14:backgroundMark x1="47250" y1="54167" x2="47750" y2="54333"/>
                          <a14:backgroundMark x1="48625" y1="49333" x2="4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2" t="30326" r="53347" b="30653"/>
            <a:stretch/>
          </p:blipFill>
          <p:spPr bwMode="auto">
            <a:xfrm>
              <a:off x="3366418" y="4616147"/>
              <a:ext cx="1368691" cy="148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02A28464-9588-47F7-A7DD-635E55DB9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3021" y="5324038"/>
              <a:ext cx="2008233" cy="848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AE586A20-53B2-4BED-834D-78C448082418}"/>
                </a:ext>
              </a:extLst>
            </p:cNvPr>
            <p:cNvCxnSpPr>
              <a:cxnSpLocks/>
            </p:cNvCxnSpPr>
            <p:nvPr/>
          </p:nvCxnSpPr>
          <p:spPr>
            <a:xfrm>
              <a:off x="1974767" y="4303437"/>
              <a:ext cx="1724027" cy="1060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трелка: вправо 25">
              <a:extLst>
                <a:ext uri="{FF2B5EF4-FFF2-40B4-BE49-F238E27FC236}">
                  <a16:creationId xmlns:a16="http://schemas.microsoft.com/office/drawing/2014/main" xmlns="" id="{C6F11D49-9066-48F9-BE5E-6E986FD3E9B0}"/>
                </a:ext>
              </a:extLst>
            </p:cNvPr>
            <p:cNvSpPr/>
            <p:nvPr/>
          </p:nvSpPr>
          <p:spPr>
            <a:xfrm>
              <a:off x="4989026" y="5176318"/>
              <a:ext cx="673281" cy="36110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xmlns="" id="{F244EE72-D1A9-4C19-BC75-7F97B71819D2}"/>
                </a:ext>
              </a:extLst>
            </p:cNvPr>
            <p:cNvSpPr/>
            <p:nvPr/>
          </p:nvSpPr>
          <p:spPr>
            <a:xfrm>
              <a:off x="5916223" y="4735866"/>
              <a:ext cx="1591600" cy="115600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 descr="RASPBERRYPI3-MODB-1GB - Raspberry-pi - Одноплатный компьютер, Raspberry Pi 3  модель B, ЦПУ 1.2ГГц">
              <a:extLst>
                <a:ext uri="{FF2B5EF4-FFF2-40B4-BE49-F238E27FC236}">
                  <a16:creationId xmlns:a16="http://schemas.microsoft.com/office/drawing/2014/main" xmlns="" id="{ABA357EE-648C-48F4-97E6-54542310E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61" b="94565" l="2198" r="97436">
                          <a14:foregroundMark x1="5026" y1="13043" x2="8059" y2="63043"/>
                          <a14:foregroundMark x1="4762" y1="8696" x2="5026" y2="13043"/>
                          <a14:foregroundMark x1="11355" y1="7065" x2="53846" y2="3804"/>
                          <a14:foregroundMark x1="53846" y1="3804" x2="64103" y2="4348"/>
                          <a14:foregroundMark x1="81319" y1="5435" x2="91941" y2="40217"/>
                          <a14:foregroundMark x1="91941" y1="40217" x2="88278" y2="75543"/>
                          <a14:foregroundMark x1="88278" y1="75543" x2="86813" y2="79348"/>
                          <a14:foregroundMark x1="88645" y1="82065" x2="92674" y2="69022"/>
                          <a14:foregroundMark x1="94915" y1="74457" x2="95238" y2="69022"/>
                          <a14:foregroundMark x1="94139" y1="87500" x2="94915" y2="74457"/>
                          <a14:foregroundMark x1="96557" y1="74457" x2="96703" y2="70109"/>
                          <a14:foregroundMark x1="95971" y1="91848" x2="96557" y2="74457"/>
                          <a14:foregroundMark x1="96703" y1="38043" x2="95971" y2="56522"/>
                          <a14:foregroundMark x1="98168" y1="53804" x2="97070" y2="57065"/>
                          <a14:foregroundMark x1="97802" y1="48913" x2="98168" y2="52174"/>
                          <a14:foregroundMark x1="98168" y1="54348" x2="98168" y2="54348"/>
                          <a14:foregroundMark x1="87546" y1="14130" x2="89011" y2="15217"/>
                          <a14:foregroundMark x1="93773" y1="15761" x2="93773" y2="15761"/>
                          <a14:foregroundMark x1="94505" y1="15761" x2="95238" y2="19565"/>
                          <a14:foregroundMark x1="93040" y1="6522" x2="93040" y2="5978"/>
                          <a14:foregroundMark x1="93040" y1="5435" x2="93040" y2="5435"/>
                          <a14:foregroundMark x1="94505" y1="5435" x2="94505" y2="5435"/>
                          <a14:foregroundMark x1="94872" y1="7065" x2="94872" y2="8152"/>
                          <a14:foregroundMark x1="94139" y1="29348" x2="93773" y2="29891"/>
                          <a14:foregroundMark x1="3663" y1="9239" x2="3663" y2="9783"/>
                          <a14:foregroundMark x1="2198" y1="15217" x2="2930" y2="19022"/>
                          <a14:foregroundMark x1="4762" y1="22283" x2="4762" y2="23370"/>
                          <a14:foregroundMark x1="4762" y1="24457" x2="4762" y2="25543"/>
                          <a14:foregroundMark x1="5861" y1="82065" x2="5861" y2="82609"/>
                          <a14:foregroundMark x1="5861" y1="84239" x2="5861" y2="84783"/>
                          <a14:foregroundMark x1="7326" y1="87500" x2="7326" y2="88587"/>
                          <a14:foregroundMark x1="6960" y1="90761" x2="6960" y2="91304"/>
                          <a14:foregroundMark x1="12821" y1="89130" x2="12821" y2="89130"/>
                          <a14:foregroundMark x1="15751" y1="91304" x2="15751" y2="91304"/>
                          <a14:foregroundMark x1="15751" y1="91848" x2="15018" y2="91848"/>
                          <a14:foregroundMark x1="13553" y1="91304" x2="12454" y2="91304"/>
                          <a14:foregroundMark x1="11722" y1="91304" x2="11722" y2="91304"/>
                          <a14:foregroundMark x1="10623" y1="89674" x2="10256" y2="88043"/>
                          <a14:foregroundMark x1="11355" y1="91304" x2="11722" y2="92391"/>
                          <a14:foregroundMark x1="12821" y1="92935" x2="12821" y2="92935"/>
                          <a14:foregroundMark x1="12821" y1="93478" x2="11355" y2="93478"/>
                          <a14:foregroundMark x1="11355" y1="93478" x2="10989" y2="93478"/>
                          <a14:foregroundMark x1="10623" y1="93478" x2="10623" y2="93478"/>
                          <a14:foregroundMark x1="13553" y1="94565" x2="13919" y2="94565"/>
                          <a14:foregroundMark x1="15018" y1="94022" x2="15751" y2="94022"/>
                          <a14:foregroundMark x1="15751" y1="94022" x2="15751" y2="94022"/>
                          <a14:foregroundMark x1="12454" y1="94022" x2="11355" y2="94022"/>
                          <a14:foregroundMark x1="9158" y1="94022" x2="9158" y2="94022"/>
                          <a14:foregroundMark x1="59341" y1="93478" x2="59341" y2="93478"/>
                          <a14:foregroundMark x1="58974" y1="89130" x2="59341" y2="88043"/>
                          <a14:foregroundMark x1="60806" y1="92391" x2="60806" y2="94022"/>
                          <a14:foregroundMark x1="35897" y1="91304" x2="35897" y2="91304"/>
                          <a14:foregroundMark x1="36264" y1="91304" x2="34066" y2="89674"/>
                          <a14:foregroundMark x1="32601" y1="86957" x2="32967" y2="85326"/>
                          <a14:foregroundMark x1="39194" y1="81522" x2="40659" y2="82609"/>
                          <a14:foregroundMark x1="39927" y1="84783" x2="35897" y2="88587"/>
                          <a14:foregroundMark x1="32234" y1="89674" x2="31502" y2="89674"/>
                          <a14:foregroundMark x1="31868" y1="89674" x2="33700" y2="90217"/>
                          <a14:foregroundMark x1="51282" y1="84239" x2="51282" y2="84239"/>
                          <a14:foregroundMark x1="51648" y1="79348" x2="52015" y2="75000"/>
                          <a14:foregroundMark x1="53846" y1="67391" x2="53846" y2="66304"/>
                          <a14:foregroundMark x1="50916" y1="88587" x2="50549" y2="89674"/>
                          <a14:foregroundMark x1="50549" y1="91304" x2="50549" y2="91304"/>
                          <a14:foregroundMark x1="50916" y1="91304" x2="50916" y2="91304"/>
                          <a14:foregroundMark x1="95238" y1="12500" x2="95238" y2="12500"/>
                          <a14:foregroundMark x1="50183" y1="91304" x2="50549" y2="91304"/>
                          <a14:foregroundMark x1="50916" y1="92935" x2="50916" y2="92935"/>
                          <a14:foregroundMark x1="50549" y1="92935" x2="50549" y2="92935"/>
                          <a14:backgroundMark x1="97802" y1="60870" x2="97802" y2="60870"/>
                          <a14:backgroundMark x1="733" y1="13043" x2="733" y2="13043"/>
                          <a14:backgroundMark x1="99267" y1="74457" x2="99267" y2="744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226" y="4745326"/>
              <a:ext cx="2054881" cy="1209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Стрелка: вправо 34">
              <a:extLst>
                <a:ext uri="{FF2B5EF4-FFF2-40B4-BE49-F238E27FC236}">
                  <a16:creationId xmlns:a16="http://schemas.microsoft.com/office/drawing/2014/main" xmlns="" id="{CF91565A-52DB-4E51-BB9E-A07107076B18}"/>
                </a:ext>
              </a:extLst>
            </p:cNvPr>
            <p:cNvSpPr/>
            <p:nvPr/>
          </p:nvSpPr>
          <p:spPr>
            <a:xfrm>
              <a:off x="8290223" y="5175109"/>
              <a:ext cx="673281" cy="36110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732" y="4572067"/>
              <a:ext cx="1244631" cy="138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097EDB-6DF3-4149-A3D0-47AF6153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334" y="186431"/>
            <a:ext cx="9905998" cy="1120544"/>
          </a:xfrm>
        </p:spPr>
        <p:txBody>
          <a:bodyPr/>
          <a:lstStyle/>
          <a:p>
            <a:r>
              <a:rPr lang="ru-RU" dirty="0"/>
              <a:t>Внедрение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36B8A-6B66-4B51-B478-41CF256A7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t="1080" r="20838" b="25870"/>
          <a:stretch/>
        </p:blipFill>
        <p:spPr>
          <a:xfrm>
            <a:off x="1094411" y="1525681"/>
            <a:ext cx="4468571" cy="36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18" y="1525681"/>
            <a:ext cx="528134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06684" y="5223740"/>
            <a:ext cx="9272627" cy="955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Специальные коррекционные школы – интернаты для детей с нарушением слуха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 rotWithShape="1">
          <a:blip r:embed="rId2"/>
          <a:srcRect t="15927"/>
          <a:stretch/>
        </p:blipFill>
        <p:spPr bwMode="auto">
          <a:xfrm>
            <a:off x="1356314" y="1464093"/>
            <a:ext cx="9265506" cy="410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7945" y="213062"/>
            <a:ext cx="9905998" cy="1102789"/>
          </a:xfrm>
        </p:spPr>
        <p:txBody>
          <a:bodyPr>
            <a:normAutofit/>
          </a:bodyPr>
          <a:lstStyle/>
          <a:p>
            <a:r>
              <a:rPr lang="ru-RU" dirty="0"/>
              <a:t>Маркетинговое исследование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2116</TotalTime>
  <Words>339</Words>
  <Application>Microsoft Office PowerPoint</Application>
  <PresentationFormat>Произвольный</PresentationFormat>
  <Paragraphs>104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Тренажёр дактильной азбуки «Перст»</vt:lpstr>
      <vt:lpstr>Проблематика и Актуальность проекта</vt:lpstr>
      <vt:lpstr>Дактильная азбука</vt:lpstr>
      <vt:lpstr>Аналоги</vt:lpstr>
      <vt:lpstr>Цели и задачи ПРОЕКТА</vt:lpstr>
      <vt:lpstr>Создание прибора. алгоритм</vt:lpstr>
      <vt:lpstr>эксплуатация</vt:lpstr>
      <vt:lpstr>Внедрение</vt:lpstr>
      <vt:lpstr>Маркетинговое исследование</vt:lpstr>
      <vt:lpstr>Маркетинговое исследование</vt:lpstr>
      <vt:lpstr>Экономическое обоснование</vt:lpstr>
      <vt:lpstr>демонстрация</vt:lpstr>
      <vt:lpstr> тестирование прибора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дактильной азбуки</dc:title>
  <dc:creator>a320m-hdv@outlook.com</dc:creator>
  <cp:lastModifiedBy>Simonovayulia1980@outlook.com</cp:lastModifiedBy>
  <cp:revision>151</cp:revision>
  <dcterms:created xsi:type="dcterms:W3CDTF">2023-02-14T20:03:33Z</dcterms:created>
  <dcterms:modified xsi:type="dcterms:W3CDTF">2023-09-08T15:54:43Z</dcterms:modified>
</cp:coreProperties>
</file>