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78" r:id="rId3"/>
    <p:sldId id="273" r:id="rId4"/>
    <p:sldId id="274" r:id="rId5"/>
    <p:sldId id="275" r:id="rId6"/>
    <p:sldId id="277" r:id="rId7"/>
    <p:sldId id="279" r:id="rId8"/>
    <p:sldId id="280" r:id="rId9"/>
    <p:sldId id="260" r:id="rId10"/>
    <p:sldId id="256" r:id="rId11"/>
    <p:sldId id="257" r:id="rId12"/>
    <p:sldId id="258" r:id="rId13"/>
    <p:sldId id="261" r:id="rId14"/>
    <p:sldId id="282" r:id="rId15"/>
    <p:sldId id="262" r:id="rId16"/>
    <p:sldId id="263" r:id="rId17"/>
    <p:sldId id="264" r:id="rId18"/>
    <p:sldId id="281" r:id="rId19"/>
    <p:sldId id="265" r:id="rId20"/>
    <p:sldId id="267" r:id="rId21"/>
    <p:sldId id="266" r:id="rId22"/>
    <p:sldId id="268" r:id="rId23"/>
    <p:sldId id="269" r:id="rId24"/>
    <p:sldId id="271" r:id="rId25"/>
    <p:sldId id="27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58"/>
    <a:srgbClr val="038000"/>
    <a:srgbClr val="0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6" autoAdjust="0"/>
    <p:restoredTop sz="98961" autoAdjust="0"/>
  </p:normalViewPr>
  <p:slideViewPr>
    <p:cSldViewPr>
      <p:cViewPr varScale="1">
        <p:scale>
          <a:sx n="115" d="100"/>
          <a:sy n="115" d="100"/>
        </p:scale>
        <p:origin x="12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Relationship Id="rId27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865983-A101-4D97-A9DA-D574C4096D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F5BF3-3B4E-470C-85AE-F86C0999E56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C874D-F8AD-4430-B2E1-0F58DD58335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ECFFE-8729-4378-84C3-89BE523A3C5B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Итак, емкость мы выбрали. Второй вопрос был: «Как обеспечить температуру внутри емкости выше, чем снаружи?», ведь по условию задачи температура снаружи отрицательная. Значит, нам нужен какой-то нагреватель: компактный, безопасный и маломощный. Маломощный - потому что устройство для хранения овощей мощностью, например, 1 КВт вряд ли можно назвать хорошим решением. Благодаря высокой теплоизоляции корпуса холодильника, достаточно поместить внутрь него незначительный источник тепла – и холодильник будет поддерживать это тепло, а значит мощный нагреватель и не нужен!  И такое решение было найдено: это сушилка для обуви потому что она:</a:t>
            </a:r>
          </a:p>
          <a:p>
            <a:r>
              <a:rPr lang="ru-RU" altLang="ru-RU"/>
              <a:t> - Компактная - а значит не занимает полезный объем;</a:t>
            </a:r>
          </a:p>
          <a:p>
            <a:r>
              <a:rPr lang="ru-RU" altLang="ru-RU"/>
              <a:t>-  Безопасная – сделана на заводе, а не самоделка;</a:t>
            </a:r>
          </a:p>
          <a:p>
            <a:r>
              <a:rPr lang="ru-RU" altLang="ru-RU"/>
              <a:t>-  Маломощная – всего-то 15 Вт.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E4D4C-5291-40D1-A42A-A53910A6FC1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Третий вопрос был – как поддерживать заданную температуру? Ведь если нагреватель будет все время включен, то через несколько часов температура в холодильнике  будет +30 градусов, Значит его нужно в определенный момент выключить, а потом вновь включить. А потом снова выключить. И так – многократно… </a:t>
            </a:r>
          </a:p>
          <a:p>
            <a:r>
              <a:rPr lang="ru-RU" altLang="ru-RU"/>
              <a:t>Так как у меня уже был опыт разработки нескольких электронных игр и одного робота на платформе </a:t>
            </a:r>
            <a:r>
              <a:rPr lang="en-US" altLang="ru-RU"/>
              <a:t>Arduino</a:t>
            </a:r>
            <a:r>
              <a:rPr lang="ru-RU" altLang="ru-RU"/>
              <a:t>, то решение я принял быстро - нужно на этой платформе разработать для нашего приспособления  хранения овощей систему автоматической регулировки и поддержания температуры.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0E0EE-3FFB-45C7-97A1-1D5E7E39DA5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Третий вопрос был – как поддерживать заданную температуру? Ведь если нагреватель будет все время включен, то через несколько часов температура в холодильнике  будет +30 градусов, Значит его нужно в определенный момент выключить, а потом вновь включить. А потом снова выключить. И так – многократно… </a:t>
            </a:r>
          </a:p>
          <a:p>
            <a:r>
              <a:rPr lang="ru-RU" altLang="ru-RU"/>
              <a:t>Так как у меня уже был опыт разработки нескольких электронных игр и одного робота на платформе </a:t>
            </a:r>
            <a:r>
              <a:rPr lang="en-US" altLang="ru-RU"/>
              <a:t>Arduino</a:t>
            </a:r>
            <a:r>
              <a:rPr lang="ru-RU" altLang="ru-RU"/>
              <a:t>, то решение я принял быстро - нужно на этой платформе разработать для нашего приспособления  хранения овощей систему автоматической регулировки и поддержания температуры.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2EF83-46E8-4E27-850B-C52197AE81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733173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830D-1D03-4137-8D74-DF6020FB3A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240825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F169C-8703-4E45-A8AA-279CA63C0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257430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E5F25-6E0A-4482-9C24-1253E1204F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244066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DB92-E0A5-41C8-BD62-29B3871E59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754308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266E-D1E8-44A3-A72B-A313CFE05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217142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3B94F-35B8-48B3-BFDF-DA30D2A9AE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775418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0DA63-D06E-4C6A-8D01-041F4A9BB2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287646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750B-7DC6-4F02-AEEA-7BE04E9427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483057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3D6AD-EE4D-4BD1-85D5-EB6D1B227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926473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115A-13F8-4509-BB4F-4722CF607F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152606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6DF36-0D41-4383-9CA4-D55BFD7849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28.jpe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9" Type="http://schemas.openxmlformats.org/officeDocument/2006/relationships/oleObject" Target="../embeddings/oleObject29.bin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50.emf"/><Relationship Id="rId42" Type="http://schemas.openxmlformats.org/officeDocument/2006/relationships/image" Target="../media/image54.emf"/><Relationship Id="rId47" Type="http://schemas.openxmlformats.org/officeDocument/2006/relationships/oleObject" Target="../embeddings/oleObject33.bin"/><Relationship Id="rId50" Type="http://schemas.openxmlformats.org/officeDocument/2006/relationships/image" Target="../media/image58.emf"/><Relationship Id="rId55" Type="http://schemas.openxmlformats.org/officeDocument/2006/relationships/oleObject" Target="../embeddings/oleObject37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26.bin"/><Relationship Id="rId38" Type="http://schemas.openxmlformats.org/officeDocument/2006/relationships/image" Target="../media/image52.emf"/><Relationship Id="rId46" Type="http://schemas.openxmlformats.org/officeDocument/2006/relationships/image" Target="../media/image5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29" Type="http://schemas.openxmlformats.org/officeDocument/2006/relationships/oleObject" Target="../embeddings/oleObject24.bin"/><Relationship Id="rId41" Type="http://schemas.openxmlformats.org/officeDocument/2006/relationships/oleObject" Target="../embeddings/oleObject30.bin"/><Relationship Id="rId54" Type="http://schemas.openxmlformats.org/officeDocument/2006/relationships/image" Target="../media/image60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45.emf"/><Relationship Id="rId32" Type="http://schemas.openxmlformats.org/officeDocument/2006/relationships/image" Target="../media/image49.emf"/><Relationship Id="rId37" Type="http://schemas.openxmlformats.org/officeDocument/2006/relationships/oleObject" Target="../embeddings/oleObject28.bin"/><Relationship Id="rId40" Type="http://schemas.openxmlformats.org/officeDocument/2006/relationships/image" Target="../media/image53.emf"/><Relationship Id="rId45" Type="http://schemas.openxmlformats.org/officeDocument/2006/relationships/oleObject" Target="../embeddings/oleObject32.bin"/><Relationship Id="rId53" Type="http://schemas.openxmlformats.org/officeDocument/2006/relationships/oleObject" Target="../embeddings/oleObject36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47.emf"/><Relationship Id="rId36" Type="http://schemas.openxmlformats.org/officeDocument/2006/relationships/image" Target="../media/image51.emf"/><Relationship Id="rId49" Type="http://schemas.openxmlformats.org/officeDocument/2006/relationships/oleObject" Target="../embeddings/oleObject34.bin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25.bin"/><Relationship Id="rId44" Type="http://schemas.openxmlformats.org/officeDocument/2006/relationships/image" Target="../media/image55.emf"/><Relationship Id="rId52" Type="http://schemas.openxmlformats.org/officeDocument/2006/relationships/image" Target="../media/image59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48.emf"/><Relationship Id="rId35" Type="http://schemas.openxmlformats.org/officeDocument/2006/relationships/oleObject" Target="../embeddings/oleObject27.bin"/><Relationship Id="rId43" Type="http://schemas.openxmlformats.org/officeDocument/2006/relationships/oleObject" Target="../embeddings/oleObject31.bin"/><Relationship Id="rId48" Type="http://schemas.openxmlformats.org/officeDocument/2006/relationships/image" Target="../media/image57.emf"/><Relationship Id="rId56" Type="http://schemas.openxmlformats.org/officeDocument/2006/relationships/image" Target="../media/image61.emf"/><Relationship Id="rId8" Type="http://schemas.openxmlformats.org/officeDocument/2006/relationships/image" Target="../media/image37.emf"/><Relationship Id="rId51" Type="http://schemas.openxmlformats.org/officeDocument/2006/relationships/oleObject" Target="../embeddings/oleObject35.bin"/><Relationship Id="rId3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6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935A-DA54-4F63-B0FF-089AA4BF3249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908050"/>
            <a:ext cx="8569325" cy="28007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4400" b="1" dirty="0">
                <a:solidFill>
                  <a:srgbClr val="008058"/>
                </a:solidFill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altLang="ru-RU" sz="4400" b="1" dirty="0">
                <a:solidFill>
                  <a:srgbClr val="008058"/>
                </a:solidFill>
                <a:cs typeface="Times New Roman" panose="02020603050405020304" pitchFamily="18" charset="0"/>
              </a:rPr>
              <a:t>«Разработка приспособления для хранения овощей зимой </a:t>
            </a:r>
            <a:r>
              <a:rPr lang="ru-RU" altLang="ru-RU" sz="4400" b="1" dirty="0">
                <a:solidFill>
                  <a:srgbClr val="008058"/>
                </a:solidFill>
              </a:rPr>
              <a:t>+</a:t>
            </a:r>
            <a:r>
              <a:rPr lang="ru-RU" altLang="ru-RU" sz="4400" b="1" dirty="0"/>
              <a:t> </a:t>
            </a:r>
            <a:r>
              <a:rPr lang="ru-RU" altLang="ru-RU" sz="4400" b="1" dirty="0" err="1">
                <a:solidFill>
                  <a:srgbClr val="008058"/>
                </a:solidFill>
                <a:cs typeface="Times New Roman" panose="02020603050405020304" pitchFamily="18" charset="0"/>
              </a:rPr>
              <a:t>Telegram</a:t>
            </a:r>
            <a:r>
              <a:rPr lang="ru-RU" altLang="ru-RU" sz="4400" b="1" dirty="0">
                <a:solidFill>
                  <a:srgbClr val="008058"/>
                </a:solidFill>
                <a:cs typeface="Times New Roman" panose="02020603050405020304" pitchFamily="18" charset="0"/>
              </a:rPr>
              <a:t>-бот</a:t>
            </a:r>
            <a:r>
              <a:rPr lang="ru-RU" altLang="ru-RU" sz="4400" dirty="0"/>
              <a:t> </a:t>
            </a:r>
            <a:r>
              <a:rPr lang="ru-RU" altLang="ru-RU" sz="4400" b="1" dirty="0">
                <a:solidFill>
                  <a:srgbClr val="008058"/>
                </a:solidFill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5602" name="object 3"/>
          <p:cNvSpPr>
            <a:spLocks/>
          </p:cNvSpPr>
          <p:nvPr/>
        </p:nvSpPr>
        <p:spPr bwMode="auto">
          <a:xfrm>
            <a:off x="250825" y="1916113"/>
            <a:ext cx="73025" cy="1873250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5608" name="Rectangle 3"/>
          <p:cNvSpPr txBox="1">
            <a:spLocks noChangeArrowheads="1"/>
          </p:cNvSpPr>
          <p:nvPr/>
        </p:nvSpPr>
        <p:spPr bwMode="auto">
          <a:xfrm>
            <a:off x="4500563" y="4437063"/>
            <a:ext cx="46434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Выполнил</a:t>
            </a:r>
            <a:r>
              <a:rPr lang="en-US" altLang="ru-RU" sz="1800" b="1">
                <a:solidFill>
                  <a:srgbClr val="000000"/>
                </a:solidFill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>
                <a:solidFill>
                  <a:srgbClr val="000000"/>
                </a:solidFill>
              </a:rPr>
              <a:t>Кардашов Дмитрий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>
                <a:solidFill>
                  <a:srgbClr val="000000"/>
                </a:solidFill>
              </a:rPr>
              <a:t>Кардашова Мария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endParaRPr lang="en-US" altLang="ru-RU" sz="1800" b="1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Руководитель</a:t>
            </a:r>
            <a:r>
              <a:rPr lang="en-US" altLang="ru-RU" sz="1800" b="1">
                <a:solidFill>
                  <a:srgbClr val="000000"/>
                </a:solidFill>
              </a:rPr>
              <a:t>:</a:t>
            </a:r>
            <a:endParaRPr lang="ru-RU" altLang="ru-RU" sz="1800" b="1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>
                <a:solidFill>
                  <a:srgbClr val="000000"/>
                </a:solidFill>
              </a:rPr>
              <a:t>Кардашов Сергей Михайлович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</a:rPr>
              <a:t>Пенза, 2023 год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4699000" y="4187723"/>
            <a:ext cx="4246562" cy="71437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5611" name="Picture 11" descr="Робофинист 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5575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Кванториум 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31913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758D-981F-44E3-B241-369824F94DE3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Вопросы, которые нужно решить для разработки приспособления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844675"/>
            <a:ext cx="8604250" cy="936625"/>
          </a:xfrm>
          <a:noFill/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Что использовать в качестве емкости для   хранения ?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9750" y="3141663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обеспечить температуру внутри емкости выше, чем снаружи</a:t>
            </a:r>
            <a:r>
              <a:rPr lang="ru-RU" altLang="ru-RU"/>
              <a:t> 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" y="4508500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поддерживать температуру ?</a:t>
            </a:r>
          </a:p>
        </p:txBody>
      </p:sp>
      <p:sp>
        <p:nvSpPr>
          <p:cNvPr id="2057" name="object 3"/>
          <p:cNvSpPr>
            <a:spLocks/>
          </p:cNvSpPr>
          <p:nvPr/>
        </p:nvSpPr>
        <p:spPr bwMode="auto">
          <a:xfrm>
            <a:off x="179388" y="1773238"/>
            <a:ext cx="71437" cy="453548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39750" y="5373688"/>
            <a:ext cx="86042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контролировать работу приспособления через Интернет?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6E47-1242-46D1-998C-5F36D0385E27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4113" name="Picture 17" descr="Холодильни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282825" cy="4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использовать в качестве емкости для   хранения ?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1700213"/>
            <a:ext cx="6011862" cy="1079500"/>
          </a:xfrm>
          <a:noFill/>
          <a:ln/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Подарить старому холодильнику вторую жизнь</a:t>
            </a:r>
          </a:p>
        </p:txBody>
      </p:sp>
      <p:sp>
        <p:nvSpPr>
          <p:cNvPr id="4106" name="object 3"/>
          <p:cNvSpPr>
            <a:spLocks/>
          </p:cNvSpPr>
          <p:nvPr/>
        </p:nvSpPr>
        <p:spPr bwMode="auto">
          <a:xfrm>
            <a:off x="2843213" y="1700213"/>
            <a:ext cx="73025" cy="367347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132138" y="3068638"/>
            <a:ext cx="64817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Отличная теплоизоляция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32138" y="3860800"/>
            <a:ext cx="601186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Весьма большой внутренний объем при незначительных габаритах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1871662" cy="1439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Сломанный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холодильник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uild="p"/>
      <p:bldP spid="4106" grpId="0" animBg="1"/>
      <p:bldP spid="4107" grpId="0" build="p"/>
      <p:bldP spid="41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A1D8-F2E9-41BA-AB0F-B8FC39BB728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39863"/>
          </a:xfrm>
        </p:spPr>
        <p:txBody>
          <a:bodyPr anchor="ctr"/>
          <a:lstStyle/>
          <a:p>
            <a:r>
              <a:rPr lang="ru-RU" altLang="ru-RU" sz="36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обеспечить температуру внутри емкости выше, чем снаружи 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893175" cy="1296987"/>
          </a:xfrm>
          <a:noFill/>
          <a:ln/>
        </p:spPr>
        <p:txBody>
          <a:bodyPr/>
          <a:lstStyle/>
          <a:p>
            <a:pPr algn="l"/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Использовать нагреватель, который должен быть:</a:t>
            </a:r>
          </a:p>
        </p:txBody>
      </p:sp>
      <p:sp>
        <p:nvSpPr>
          <p:cNvPr id="5125" name="object 3"/>
          <p:cNvSpPr>
            <a:spLocks/>
          </p:cNvSpPr>
          <p:nvPr/>
        </p:nvSpPr>
        <p:spPr bwMode="auto">
          <a:xfrm flipH="1">
            <a:off x="323850" y="2492375"/>
            <a:ext cx="71438" cy="187166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68313" y="2420938"/>
            <a:ext cx="64817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Компактный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68313" y="3140075"/>
            <a:ext cx="64817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Безопасный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68313" y="3860800"/>
            <a:ext cx="64817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Маломощный</a:t>
            </a:r>
          </a:p>
        </p:txBody>
      </p:sp>
      <p:pic>
        <p:nvPicPr>
          <p:cNvPr id="5133" name="Picture 13" descr="Сушилка отдель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3744912" cy="2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042988" y="4797425"/>
            <a:ext cx="79930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Компактная - а значит не занимает полезный объем</a:t>
            </a:r>
            <a:r>
              <a:rPr lang="ru-RU" altLang="ru-RU" sz="2400"/>
              <a:t>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042988" y="5445125"/>
            <a:ext cx="77771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Безопасная – сделана на заводе, а не самоделка</a:t>
            </a:r>
            <a:r>
              <a:rPr lang="ru-RU" altLang="ru-RU" sz="2400"/>
              <a:t> 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042988" y="6092825"/>
            <a:ext cx="77771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Маломощная – всего-то 15 Вт</a:t>
            </a:r>
            <a:r>
              <a:rPr lang="ru-RU" altLang="ru-RU" sz="2400"/>
              <a:t> </a:t>
            </a:r>
          </a:p>
        </p:txBody>
      </p:sp>
      <p:sp>
        <p:nvSpPr>
          <p:cNvPr id="5137" name="object 3"/>
          <p:cNvSpPr>
            <a:spLocks/>
          </p:cNvSpPr>
          <p:nvPr/>
        </p:nvSpPr>
        <p:spPr bwMode="auto">
          <a:xfrm rot="16200000" flipH="1">
            <a:off x="5004594" y="764382"/>
            <a:ext cx="71437" cy="784860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5136" grpId="0"/>
      <p:bldP spid="5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35CC-4721-4694-ABB2-C6483FEEB1EC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поддерживать температуру ?</a:t>
            </a:r>
            <a:endParaRPr lang="ru-RU" altLang="ru-RU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object 3"/>
          <p:cNvSpPr>
            <a:spLocks/>
          </p:cNvSpPr>
          <p:nvPr/>
        </p:nvSpPr>
        <p:spPr bwMode="auto">
          <a:xfrm flipH="1">
            <a:off x="323850" y="1196975"/>
            <a:ext cx="71438" cy="187166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79388" y="3716338"/>
            <a:ext cx="50403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None/>
            </a:pPr>
            <a:r>
              <a:rPr lang="en-US" altLang="ru-RU" sz="2400"/>
              <a:t>ESP32</a:t>
            </a:r>
            <a:r>
              <a:rPr lang="ru-RU" altLang="ru-RU" sz="2400"/>
              <a:t> – это инструмент, для создания систем взаимодействия с окружающей физической средой</a:t>
            </a:r>
            <a:r>
              <a:rPr lang="ru-RU" altLang="ru-RU"/>
              <a:t> </a:t>
            </a:r>
          </a:p>
        </p:txBody>
      </p:sp>
      <p:sp>
        <p:nvSpPr>
          <p:cNvPr id="12306" name="object 3"/>
          <p:cNvSpPr>
            <a:spLocks/>
          </p:cNvSpPr>
          <p:nvPr/>
        </p:nvSpPr>
        <p:spPr bwMode="auto">
          <a:xfrm rot="16200000" flipH="1">
            <a:off x="4788694" y="-675481"/>
            <a:ext cx="71437" cy="813752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1196975"/>
            <a:ext cx="5113338" cy="1800225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800"/>
              <a:t>ESP32</a:t>
            </a:r>
            <a:r>
              <a:rPr lang="ru-RU" altLang="ru-RU" sz="2800"/>
              <a:t> - это аппаратно-программный комплекс  для создания систем автоматики и робототехники</a:t>
            </a:r>
            <a:r>
              <a:rPr lang="ru-RU" altLang="ru-RU" sz="3200"/>
              <a:t> </a:t>
            </a: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649662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22" descr="ESP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2768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  <p:bldP spid="12306" grpId="0" animBg="1"/>
      <p:bldP spid="123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CD8-3787-460D-8656-3EDC347B53F3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ctr"/>
          <a:lstStyle/>
          <a:p>
            <a:r>
              <a:rPr lang="ru-RU" altLang="ru-RU" sz="44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работать через Интернет ?</a:t>
            </a:r>
            <a:endParaRPr lang="ru-RU" altLang="ru-RU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object 3"/>
          <p:cNvSpPr>
            <a:spLocks/>
          </p:cNvSpPr>
          <p:nvPr/>
        </p:nvSpPr>
        <p:spPr bwMode="auto">
          <a:xfrm flipH="1">
            <a:off x="323850" y="1196975"/>
            <a:ext cx="71438" cy="187166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9388" y="3716338"/>
            <a:ext cx="50403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None/>
            </a:pPr>
            <a:r>
              <a:rPr lang="ru-RU" altLang="ru-RU" sz="2400"/>
              <a:t>Создан </a:t>
            </a:r>
            <a:r>
              <a:rPr lang="en-US" altLang="ru-RU" sz="2400"/>
              <a:t>Telegram-</a:t>
            </a:r>
            <a:r>
              <a:rPr lang="ru-RU" altLang="ru-RU" sz="2400"/>
              <a:t>бот, в чате с которым хозяин</a:t>
            </a:r>
            <a:r>
              <a:rPr lang="en-US" altLang="ru-RU" sz="2400"/>
              <a:t> </a:t>
            </a:r>
            <a:r>
              <a:rPr lang="ru-RU" altLang="ru-RU" sz="2400"/>
              <a:t>общается с программой, работающей на </a:t>
            </a:r>
            <a:r>
              <a:rPr lang="en-US" altLang="ru-RU" sz="2400"/>
              <a:t>ESP32</a:t>
            </a:r>
            <a:endParaRPr lang="ru-RU" altLang="ru-RU" sz="2400"/>
          </a:p>
        </p:txBody>
      </p:sp>
      <p:sp>
        <p:nvSpPr>
          <p:cNvPr id="37893" name="object 3"/>
          <p:cNvSpPr>
            <a:spLocks/>
          </p:cNvSpPr>
          <p:nvPr/>
        </p:nvSpPr>
        <p:spPr bwMode="auto">
          <a:xfrm rot="16200000" flipH="1">
            <a:off x="4788694" y="-675481"/>
            <a:ext cx="71437" cy="813752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468313" y="1052513"/>
          <a:ext cx="5256212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Visio" r:id="rId4" imgW="5255711" imgH="2023133" progId="Visio.Drawing.11">
                  <p:embed/>
                </p:oleObj>
              </mc:Choice>
              <mc:Fallback>
                <p:oleObj name="Visio" r:id="rId4" imgW="5255711" imgH="2023133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5256212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435600" y="836613"/>
            <a:ext cx="36004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ru-RU" sz="2400"/>
              <a:t>ESP32 </a:t>
            </a:r>
            <a:r>
              <a:rPr lang="ru-RU" altLang="ru-RU" sz="2400"/>
              <a:t>имеет встроенный </a:t>
            </a:r>
            <a:r>
              <a:rPr lang="en-US" altLang="ru-RU" sz="2400"/>
              <a:t>Wi-Fi-</a:t>
            </a:r>
            <a:r>
              <a:rPr lang="ru-RU" altLang="ru-RU" sz="2400"/>
              <a:t>модуль, через который мы соединяется с </a:t>
            </a:r>
            <a:r>
              <a:rPr lang="en-US" altLang="ru-RU" sz="2400"/>
              <a:t>Telegram </a:t>
            </a:r>
            <a:endParaRPr lang="ru-RU" altLang="ru-RU" sz="2400"/>
          </a:p>
        </p:txBody>
      </p:sp>
      <p:pic>
        <p:nvPicPr>
          <p:cNvPr id="37900" name="Picture 12" descr="BotFather Ма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332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Т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4176712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animBg="1"/>
      <p:bldP spid="378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33AB-C2C4-4DB7-B228-7D69009005D4}" type="slidenum">
              <a:rPr lang="ru-RU" altLang="ru-RU"/>
              <a:pPr/>
              <a:t>15</a:t>
            </a:fld>
            <a:endParaRPr lang="ru-RU" altLang="ru-RU"/>
          </a:p>
        </p:txBody>
      </p:sp>
      <p:pic>
        <p:nvPicPr>
          <p:cNvPr id="15369" name="Picture 9" descr="Сушилка отдель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81300"/>
            <a:ext cx="266382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Вопросы, которые нужно решить для разработки приспособления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6551612" cy="1368425"/>
          </a:xfrm>
          <a:noFill/>
        </p:spPr>
        <p:txBody>
          <a:bodyPr/>
          <a:lstStyle/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Что использовать в качестве емкости для   хранения 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2781300"/>
            <a:ext cx="61198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обеспечить температуру внутри емкости выше, чем снаружи</a:t>
            </a:r>
            <a:r>
              <a:rPr lang="ru-RU" altLang="ru-RU"/>
              <a:t> 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4365625"/>
            <a:ext cx="6985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поддерживать температуру ?</a:t>
            </a:r>
          </a:p>
        </p:txBody>
      </p:sp>
      <p:sp>
        <p:nvSpPr>
          <p:cNvPr id="15366" name="object 3"/>
          <p:cNvSpPr>
            <a:spLocks/>
          </p:cNvSpPr>
          <p:nvPr/>
        </p:nvSpPr>
        <p:spPr bwMode="auto">
          <a:xfrm flipH="1">
            <a:off x="250825" y="1628775"/>
            <a:ext cx="71438" cy="4319588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pic>
        <p:nvPicPr>
          <p:cNvPr id="15367" name="Picture 7" descr="Холодильни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68413"/>
            <a:ext cx="11699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ESP32 М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92600"/>
            <a:ext cx="13843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39750" y="5300663"/>
            <a:ext cx="6985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работать через Интернет ?</a:t>
            </a:r>
          </a:p>
        </p:txBody>
      </p:sp>
      <p:pic>
        <p:nvPicPr>
          <p:cNvPr id="15372" name="Picture 12" descr="Телеграм М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661025"/>
            <a:ext cx="1116013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A9DD-7B52-4C7F-8FA4-1BA8E5005CC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системе автоматики и пути их решения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12875"/>
            <a:ext cx="5616575" cy="576263"/>
          </a:xfrm>
          <a:noFill/>
        </p:spPr>
        <p:txBody>
          <a:bodyPr/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Измерение температуры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9750" y="2205038"/>
            <a:ext cx="5759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Включение и выключение 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нагревателя</a:t>
            </a:r>
            <a:r>
              <a:rPr lang="ru-RU" altLang="ru-RU"/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9750" y="3573463"/>
            <a:ext cx="57594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Индикация температуры</a:t>
            </a:r>
            <a:r>
              <a:rPr lang="ru-RU" altLang="ru-RU"/>
              <a:t> </a:t>
            </a:r>
          </a:p>
        </p:txBody>
      </p:sp>
      <p:sp>
        <p:nvSpPr>
          <p:cNvPr id="16391" name="object 3"/>
          <p:cNvSpPr>
            <a:spLocks/>
          </p:cNvSpPr>
          <p:nvPr/>
        </p:nvSpPr>
        <p:spPr bwMode="auto">
          <a:xfrm flipH="1">
            <a:off x="179388" y="1484313"/>
            <a:ext cx="71437" cy="518477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6443663" y="1341438"/>
          <a:ext cx="13684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Visio" r:id="rId3" imgW="1648675" imgH="1157976" progId="Visio.Drawing.11">
                  <p:embed/>
                </p:oleObj>
              </mc:Choice>
              <mc:Fallback>
                <p:oleObj name="Visio" r:id="rId3" imgW="1648675" imgH="1157976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341438"/>
                        <a:ext cx="136842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7019925" y="2349500"/>
          <a:ext cx="1584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Visio" r:id="rId5" imgW="1190098" imgH="754488" progId="Visio.Drawing.11">
                  <p:embed/>
                </p:oleObj>
              </mc:Choice>
              <mc:Fallback>
                <p:oleObj name="Visio" r:id="rId5" imgW="1190098" imgH="75448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349500"/>
                        <a:ext cx="15843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77813" y="3935413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8058"/>
              </a:buClr>
              <a:buFont typeface="Wingdings" panose="05000000000000000000" pitchFamily="2" charset="2"/>
              <a:buChar char="ü"/>
            </a:pP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6156325" y="3573463"/>
          <a:ext cx="1622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Visio" r:id="rId7" imgW="1621662" imgH="991008" progId="Visio.Drawing.11">
                  <p:embed/>
                </p:oleObj>
              </mc:Choice>
              <mc:Fallback>
                <p:oleObj name="Visio" r:id="rId7" imgW="1621662" imgH="99100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573463"/>
                        <a:ext cx="1622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9750" y="4365625"/>
            <a:ext cx="52562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Установка заданного порога температуры</a:t>
            </a:r>
            <a:endParaRPr lang="ru-RU" altLang="ru-RU"/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5292725" y="4581525"/>
            <a:ext cx="1000125" cy="1008063"/>
            <a:chOff x="3152" y="3022"/>
            <a:chExt cx="970" cy="1046"/>
          </a:xfrm>
        </p:grpSpPr>
        <p:graphicFrame>
          <p:nvGraphicFramePr>
            <p:cNvPr id="16399" name="Object 15"/>
            <p:cNvGraphicFramePr>
              <a:graphicFrameLocks noChangeAspect="1"/>
            </p:cNvGraphicFramePr>
            <p:nvPr/>
          </p:nvGraphicFramePr>
          <p:xfrm>
            <a:off x="3243" y="3022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" name="Visio" r:id="rId9" imgW="676629" imgH="868320" progId="Visio.Drawing.11">
                    <p:embed/>
                  </p:oleObj>
                </mc:Choice>
                <mc:Fallback>
                  <p:oleObj name="Visio" r:id="rId9" imgW="676629" imgH="868320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022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3696" y="3158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3" name="Visio" r:id="rId11" imgW="676629" imgH="868320" progId="Visio.Drawing.11">
                    <p:embed/>
                  </p:oleObj>
                </mc:Choice>
                <mc:Fallback>
                  <p:oleObj name="Visio" r:id="rId11" imgW="676629" imgH="868320" progId="Visio.Drawing.11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158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1" name="Object 17"/>
            <p:cNvGraphicFramePr>
              <a:graphicFrameLocks noChangeAspect="1"/>
            </p:cNvGraphicFramePr>
            <p:nvPr/>
          </p:nvGraphicFramePr>
          <p:xfrm>
            <a:off x="3152" y="3521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" name="Visio" r:id="rId12" imgW="676629" imgH="868320" progId="Visio.Drawing.11">
                    <p:embed/>
                  </p:oleObj>
                </mc:Choice>
                <mc:Fallback>
                  <p:oleObj name="Visio" r:id="rId12" imgW="676629" imgH="868320" progId="Visio.Drawing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521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68313" y="5589588"/>
            <a:ext cx="71294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Сигнализация в случае 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тревоги</a:t>
            </a:r>
            <a:r>
              <a:rPr lang="ru-RU" altLang="ru-RU"/>
              <a:t> </a:t>
            </a:r>
          </a:p>
        </p:txBody>
      </p:sp>
      <p:grpSp>
        <p:nvGrpSpPr>
          <p:cNvPr id="16408" name="Group 24"/>
          <p:cNvGrpSpPr>
            <a:grpSpLocks/>
          </p:cNvGrpSpPr>
          <p:nvPr/>
        </p:nvGrpSpPr>
        <p:grpSpPr bwMode="auto">
          <a:xfrm>
            <a:off x="5651500" y="5661025"/>
            <a:ext cx="2197100" cy="1069975"/>
            <a:chOff x="3560" y="3566"/>
            <a:chExt cx="1384" cy="674"/>
          </a:xfrm>
        </p:grpSpPr>
        <p:pic>
          <p:nvPicPr>
            <p:cNvPr id="16404" name="Picture 20" descr="Телеграм Мал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838"/>
              <a:ext cx="612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5" name="Picture 21" descr="пьезоизлучатель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3566"/>
              <a:ext cx="40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407" name="Object 23"/>
            <p:cNvGraphicFramePr>
              <a:graphicFrameLocks noChangeAspect="1"/>
            </p:cNvGraphicFramePr>
            <p:nvPr/>
          </p:nvGraphicFramePr>
          <p:xfrm>
            <a:off x="3560" y="3748"/>
            <a:ext cx="35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5" name="Visio" r:id="rId15" imgW="568648" imgH="699095" progId="Visio.Drawing.11">
                    <p:embed/>
                  </p:oleObj>
                </mc:Choice>
                <mc:Fallback>
                  <p:oleObj name="Visio" r:id="rId15" imgW="568648" imgH="699095" progId="Visio.Drawing.11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3748"/>
                          <a:ext cx="35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C149-7662-4FB6-9BE8-C262287BB6B2}" type="slidenum">
              <a:rPr lang="ru-RU" altLang="ru-RU"/>
              <a:pPr/>
              <a:t>17</a:t>
            </a:fld>
            <a:endParaRPr lang="ru-RU" altLang="ru-RU"/>
          </a:p>
        </p:txBody>
      </p:sp>
      <p:graphicFrame>
        <p:nvGraphicFramePr>
          <p:cNvPr id="17467" name="Object 59"/>
          <p:cNvGraphicFramePr>
            <a:graphicFrameLocks noChangeAspect="1"/>
          </p:cNvGraphicFramePr>
          <p:nvPr/>
        </p:nvGraphicFramePr>
        <p:xfrm>
          <a:off x="6156325" y="5805488"/>
          <a:ext cx="11080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Visio" r:id="rId3" imgW="1108626" imgH="849744" progId="Visio.Drawing.11">
                  <p:embed/>
                </p:oleObj>
              </mc:Choice>
              <mc:Fallback>
                <p:oleObj name="Visio" r:id="rId3" imgW="1108626" imgH="849744" progId="Visio.Drawing.11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805488"/>
                        <a:ext cx="11080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9" name="Object 61"/>
          <p:cNvGraphicFramePr>
            <a:graphicFrameLocks noChangeAspect="1"/>
          </p:cNvGraphicFramePr>
          <p:nvPr/>
        </p:nvGraphicFramePr>
        <p:xfrm>
          <a:off x="4787900" y="5805488"/>
          <a:ext cx="12350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Visio" r:id="rId5" imgW="1234399" imgH="820584" progId="Visio.Drawing.11">
                  <p:embed/>
                </p:oleObj>
              </mc:Choice>
              <mc:Fallback>
                <p:oleObj name="Visio" r:id="rId5" imgW="1234399" imgH="820584" progId="Visio.Drawing.11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805488"/>
                        <a:ext cx="123507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4" name="Object 56"/>
          <p:cNvGraphicFramePr>
            <a:graphicFrameLocks noChangeAspect="1"/>
          </p:cNvGraphicFramePr>
          <p:nvPr/>
        </p:nvGraphicFramePr>
        <p:xfrm>
          <a:off x="3419475" y="3573463"/>
          <a:ext cx="1612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Visio" r:id="rId7" imgW="1612369" imgH="977616" progId="Visio.Drawing.11">
                  <p:embed/>
                </p:oleObj>
              </mc:Choice>
              <mc:Fallback>
                <p:oleObj name="Visio" r:id="rId7" imgW="1612369" imgH="977616" progId="Visio.Drawing.11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573463"/>
                        <a:ext cx="1612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1" name="Object 53"/>
          <p:cNvGraphicFramePr>
            <a:graphicFrameLocks noChangeAspect="1"/>
          </p:cNvGraphicFramePr>
          <p:nvPr/>
        </p:nvGraphicFramePr>
        <p:xfrm>
          <a:off x="7531100" y="5300663"/>
          <a:ext cx="16129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Visio" r:id="rId9" imgW="1612369" imgH="937008" progId="Visio.Drawing.11">
                  <p:embed/>
                </p:oleObj>
              </mc:Choice>
              <mc:Fallback>
                <p:oleObj name="Visio" r:id="rId9" imgW="1612369" imgH="937008" progId="Visio.Drawing.11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5300663"/>
                        <a:ext cx="16129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9" name="Object 51"/>
          <p:cNvGraphicFramePr>
            <a:graphicFrameLocks noChangeAspect="1"/>
          </p:cNvGraphicFramePr>
          <p:nvPr/>
        </p:nvGraphicFramePr>
        <p:xfrm>
          <a:off x="7308850" y="3716338"/>
          <a:ext cx="15589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Visio" r:id="rId11" imgW="1558343" imgH="977616" progId="Visio.Drawing.11">
                  <p:embed/>
                </p:oleObj>
              </mc:Choice>
              <mc:Fallback>
                <p:oleObj name="Visio" r:id="rId11" imgW="1558343" imgH="977616" progId="Visio.Drawing.11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716338"/>
                        <a:ext cx="15589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1" name="Object 43"/>
          <p:cNvGraphicFramePr>
            <a:graphicFrameLocks noChangeAspect="1"/>
          </p:cNvGraphicFramePr>
          <p:nvPr/>
        </p:nvGraphicFramePr>
        <p:xfrm>
          <a:off x="1835150" y="2349500"/>
          <a:ext cx="141287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Visio" r:id="rId13" imgW="1412903" imgH="1278288" progId="Visio.Drawing.11">
                  <p:embed/>
                </p:oleObj>
              </mc:Choice>
              <mc:Fallback>
                <p:oleObj name="Visio" r:id="rId13" imgW="1412903" imgH="1278288" progId="Visio.Drawing.11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49500"/>
                        <a:ext cx="1412875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Алгоритм работы системы автоматики</a:t>
            </a:r>
          </a:p>
        </p:txBody>
      </p:sp>
      <p:sp>
        <p:nvSpPr>
          <p:cNvPr id="17414" name="object 3"/>
          <p:cNvSpPr>
            <a:spLocks/>
          </p:cNvSpPr>
          <p:nvPr/>
        </p:nvSpPr>
        <p:spPr bwMode="auto">
          <a:xfrm flipH="1">
            <a:off x="250825" y="1628775"/>
            <a:ext cx="73025" cy="410527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77813" y="4295775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8058"/>
              </a:buClr>
              <a:buFont typeface="Wingdings" panose="05000000000000000000" pitchFamily="2" charset="2"/>
              <a:buChar char="ü"/>
            </a:pP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448" name="Object 40"/>
          <p:cNvGraphicFramePr>
            <a:graphicFrameLocks noChangeAspect="1"/>
          </p:cNvGraphicFramePr>
          <p:nvPr/>
        </p:nvGraphicFramePr>
        <p:xfrm>
          <a:off x="395288" y="1412875"/>
          <a:ext cx="1079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Visio" r:id="rId15" imgW="1079667" imgH="758592" progId="Visio.Drawing.11">
                  <p:embed/>
                </p:oleObj>
              </mc:Choice>
              <mc:Fallback>
                <p:oleObj name="Visio" r:id="rId15" imgW="1079667" imgH="758592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1079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3" name="Object 45"/>
          <p:cNvGraphicFramePr>
            <a:graphicFrameLocks noChangeAspect="1"/>
          </p:cNvGraphicFramePr>
          <p:nvPr/>
        </p:nvGraphicFramePr>
        <p:xfrm>
          <a:off x="3132138" y="1844675"/>
          <a:ext cx="8413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Visio" r:id="rId17" imgW="841734" imgH="942192" progId="Visio.Drawing.11">
                  <p:embed/>
                </p:oleObj>
              </mc:Choice>
              <mc:Fallback>
                <p:oleObj name="Visio" r:id="rId17" imgW="841734" imgH="942192" progId="Visio.Drawing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44675"/>
                        <a:ext cx="8413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116013" y="2133600"/>
          <a:ext cx="11223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Visio" r:id="rId19" imgW="1122240" imgH="590112" progId="Visio.Drawing.11">
                  <p:embed/>
                </p:oleObj>
              </mc:Choice>
              <mc:Fallback>
                <p:oleObj name="Visio" r:id="rId19" imgW="1122240" imgH="590112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3600"/>
                        <a:ext cx="11223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5" name="Object 47"/>
          <p:cNvGraphicFramePr>
            <a:graphicFrameLocks noChangeAspect="1"/>
          </p:cNvGraphicFramePr>
          <p:nvPr/>
        </p:nvGraphicFramePr>
        <p:xfrm>
          <a:off x="3924300" y="1557338"/>
          <a:ext cx="19097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Visio" r:id="rId21" imgW="1910164" imgH="684720" progId="Visio.Drawing.11">
                  <p:embed/>
                </p:oleObj>
              </mc:Choice>
              <mc:Fallback>
                <p:oleObj name="Visio" r:id="rId21" imgW="1910164" imgH="684720" progId="Visio.Drawing.11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557338"/>
                        <a:ext cx="190976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6" name="Object 48"/>
          <p:cNvGraphicFramePr>
            <a:graphicFrameLocks noChangeAspect="1"/>
          </p:cNvGraphicFramePr>
          <p:nvPr/>
        </p:nvGraphicFramePr>
        <p:xfrm>
          <a:off x="5795963" y="1773238"/>
          <a:ext cx="18430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Visio" r:id="rId23" imgW="1842307" imgH="319896" progId="Visio.Drawing.11">
                  <p:embed/>
                </p:oleObj>
              </mc:Choice>
              <mc:Fallback>
                <p:oleObj name="Visio" r:id="rId23" imgW="1842307" imgH="319896" progId="Visio.Drawing.11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773238"/>
                        <a:ext cx="18430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7" name="Object 49"/>
          <p:cNvGraphicFramePr>
            <a:graphicFrameLocks noChangeAspect="1"/>
          </p:cNvGraphicFramePr>
          <p:nvPr/>
        </p:nvGraphicFramePr>
        <p:xfrm>
          <a:off x="6659563" y="2060575"/>
          <a:ext cx="18319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Visio" r:id="rId25" imgW="1831717" imgH="931608" progId="Visio.Drawing.11">
                  <p:embed/>
                </p:oleObj>
              </mc:Choice>
              <mc:Fallback>
                <p:oleObj name="Visio" r:id="rId25" imgW="1831717" imgH="931608" progId="Visio.Drawing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060575"/>
                        <a:ext cx="18319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8" name="Object 50"/>
          <p:cNvGraphicFramePr>
            <a:graphicFrameLocks noChangeAspect="1"/>
          </p:cNvGraphicFramePr>
          <p:nvPr/>
        </p:nvGraphicFramePr>
        <p:xfrm>
          <a:off x="7524750" y="2997200"/>
          <a:ext cx="4127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Visio" r:id="rId27" imgW="412115" imgH="917784" progId="Visio.Drawing.11">
                  <p:embed/>
                </p:oleObj>
              </mc:Choice>
              <mc:Fallback>
                <p:oleObj name="Visio" r:id="rId27" imgW="412115" imgH="917784" progId="Visio.Drawing.11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997200"/>
                        <a:ext cx="4127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0" name="Object 52"/>
          <p:cNvGraphicFramePr>
            <a:graphicFrameLocks noChangeAspect="1"/>
          </p:cNvGraphicFramePr>
          <p:nvPr/>
        </p:nvGraphicFramePr>
        <p:xfrm>
          <a:off x="8027988" y="4508500"/>
          <a:ext cx="582612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Visio" r:id="rId29" imgW="582191" imgH="1122336" progId="Visio.Drawing.11">
                  <p:embed/>
                </p:oleObj>
              </mc:Choice>
              <mc:Fallback>
                <p:oleObj name="Visio" r:id="rId29" imgW="582191" imgH="1122336" progId="Visio.Drawing.11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4508500"/>
                        <a:ext cx="582612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2" name="Object 54"/>
          <p:cNvGraphicFramePr>
            <a:graphicFrameLocks noChangeAspect="1"/>
          </p:cNvGraphicFramePr>
          <p:nvPr/>
        </p:nvGraphicFramePr>
        <p:xfrm>
          <a:off x="4932363" y="2205038"/>
          <a:ext cx="14827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Visio" r:id="rId31" imgW="1482273" imgH="978912" progId="Visio.Drawing.11">
                  <p:embed/>
                </p:oleObj>
              </mc:Choice>
              <mc:Fallback>
                <p:oleObj name="Visio" r:id="rId31" imgW="1482273" imgH="978912" progId="Visio.Drawing.11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05038"/>
                        <a:ext cx="14827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3" name="Object 55"/>
          <p:cNvGraphicFramePr>
            <a:graphicFrameLocks noChangeAspect="1"/>
          </p:cNvGraphicFramePr>
          <p:nvPr/>
        </p:nvGraphicFramePr>
        <p:xfrm>
          <a:off x="4356100" y="2205038"/>
          <a:ext cx="595313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Visio" r:id="rId33" imgW="595805" imgH="1469880" progId="Visio.Drawing.11">
                  <p:embed/>
                </p:oleObj>
              </mc:Choice>
              <mc:Fallback>
                <p:oleObj name="Visio" r:id="rId33" imgW="595805" imgH="1469880" progId="Visio.Drawing.11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205038"/>
                        <a:ext cx="595313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5" name="Object 57"/>
          <p:cNvGraphicFramePr>
            <a:graphicFrameLocks noChangeAspect="1"/>
          </p:cNvGraphicFramePr>
          <p:nvPr/>
        </p:nvGraphicFramePr>
        <p:xfrm>
          <a:off x="5435600" y="3141663"/>
          <a:ext cx="18319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Visio" r:id="rId35" imgW="1831717" imgH="931608" progId="Visio.Drawing.11">
                  <p:embed/>
                </p:oleObj>
              </mc:Choice>
              <mc:Fallback>
                <p:oleObj name="Visio" r:id="rId35" imgW="1831717" imgH="931608" progId="Visio.Drawing.11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141663"/>
                        <a:ext cx="18319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6" name="Object 58"/>
          <p:cNvGraphicFramePr>
            <a:graphicFrameLocks noChangeAspect="1"/>
          </p:cNvGraphicFramePr>
          <p:nvPr/>
        </p:nvGraphicFramePr>
        <p:xfrm>
          <a:off x="6300788" y="4005263"/>
          <a:ext cx="4381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Visio" r:id="rId37" imgW="437831" imgH="1891728" progId="Visio.Drawing.11">
                  <p:embed/>
                </p:oleObj>
              </mc:Choice>
              <mc:Fallback>
                <p:oleObj name="Visio" r:id="rId37" imgW="437831" imgH="1891728" progId="Visio.Drawing.1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005263"/>
                        <a:ext cx="43815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8" name="Object 60"/>
          <p:cNvGraphicFramePr>
            <a:graphicFrameLocks noChangeAspect="1"/>
          </p:cNvGraphicFramePr>
          <p:nvPr/>
        </p:nvGraphicFramePr>
        <p:xfrm>
          <a:off x="5435600" y="4005263"/>
          <a:ext cx="942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Visio" r:id="rId39" imgW="942224" imgH="1842264" progId="Visio.Drawing.11">
                  <p:embed/>
                </p:oleObj>
              </mc:Choice>
              <mc:Fallback>
                <p:oleObj name="Visio" r:id="rId39" imgW="942224" imgH="1842264" progId="Visio.Drawing.11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05263"/>
                        <a:ext cx="9429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0" name="Object 62"/>
          <p:cNvGraphicFramePr>
            <a:graphicFrameLocks noChangeAspect="1"/>
          </p:cNvGraphicFramePr>
          <p:nvPr/>
        </p:nvGraphicFramePr>
        <p:xfrm>
          <a:off x="2771775" y="3284538"/>
          <a:ext cx="3746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Visio" r:id="rId41" imgW="374080" imgH="942192" progId="Visio.Drawing.11">
                  <p:embed/>
                </p:oleObj>
              </mc:Choice>
              <mc:Fallback>
                <p:oleObj name="Visio" r:id="rId41" imgW="374080" imgH="942192" progId="Visio.Drawing.11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284538"/>
                        <a:ext cx="3746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1" name="Object 63"/>
          <p:cNvGraphicFramePr>
            <a:graphicFrameLocks noChangeAspect="1"/>
          </p:cNvGraphicFramePr>
          <p:nvPr/>
        </p:nvGraphicFramePr>
        <p:xfrm>
          <a:off x="2411413" y="4149725"/>
          <a:ext cx="9382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Visio" r:id="rId43" imgW="937685" imgH="894024" progId="Visio.Drawing.11">
                  <p:embed/>
                </p:oleObj>
              </mc:Choice>
              <mc:Fallback>
                <p:oleObj name="Visio" r:id="rId43" imgW="937685" imgH="894024" progId="Visio.Drawing.11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149725"/>
                        <a:ext cx="938212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2" name="Object 64"/>
          <p:cNvGraphicFramePr>
            <a:graphicFrameLocks noChangeAspect="1"/>
          </p:cNvGraphicFramePr>
          <p:nvPr/>
        </p:nvGraphicFramePr>
        <p:xfrm>
          <a:off x="3203575" y="4941888"/>
          <a:ext cx="8921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Visio" r:id="rId45" imgW="892735" imgH="293328" progId="Visio.Drawing.11">
                  <p:embed/>
                </p:oleObj>
              </mc:Choice>
              <mc:Fallback>
                <p:oleObj name="Visio" r:id="rId45" imgW="892735" imgH="293328" progId="Visio.Drawing.11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941888"/>
                        <a:ext cx="89217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3" name="Object 65"/>
          <p:cNvGraphicFramePr>
            <a:graphicFrameLocks noChangeAspect="1"/>
          </p:cNvGraphicFramePr>
          <p:nvPr/>
        </p:nvGraphicFramePr>
        <p:xfrm>
          <a:off x="4067175" y="5013325"/>
          <a:ext cx="7778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Visio" r:id="rId47" imgW="777118" imgH="582984" progId="Visio.Drawing.11">
                  <p:embed/>
                </p:oleObj>
              </mc:Choice>
              <mc:Fallback>
                <p:oleObj name="Visio" r:id="rId47" imgW="777118" imgH="582984" progId="Visio.Drawing.11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013325"/>
                        <a:ext cx="7778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4" name="Object 66"/>
          <p:cNvGraphicFramePr>
            <a:graphicFrameLocks noChangeAspect="1"/>
          </p:cNvGraphicFramePr>
          <p:nvPr/>
        </p:nvGraphicFramePr>
        <p:xfrm>
          <a:off x="4427538" y="5589588"/>
          <a:ext cx="8048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Visio" r:id="rId49" imgW="805644" imgH="374328" progId="Visio.Drawing.11">
                  <p:embed/>
                </p:oleObj>
              </mc:Choice>
              <mc:Fallback>
                <p:oleObj name="Visio" r:id="rId49" imgW="805644" imgH="374328" progId="Visio.Drawing.11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589588"/>
                        <a:ext cx="8048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5" name="Object 67"/>
          <p:cNvGraphicFramePr>
            <a:graphicFrameLocks noChangeAspect="1"/>
          </p:cNvGraphicFramePr>
          <p:nvPr/>
        </p:nvGraphicFramePr>
        <p:xfrm>
          <a:off x="684213" y="4221163"/>
          <a:ext cx="115411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Visio" r:id="rId51" imgW="1153576" imgH="1291032" progId="Visio.Drawing.11">
                  <p:embed/>
                </p:oleObj>
              </mc:Choice>
              <mc:Fallback>
                <p:oleObj name="Visio" r:id="rId51" imgW="1153576" imgH="1291032" progId="Visio.Drawing.11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21163"/>
                        <a:ext cx="1154112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6" name="Object 68"/>
          <p:cNvGraphicFramePr>
            <a:graphicFrameLocks noChangeAspect="1"/>
          </p:cNvGraphicFramePr>
          <p:nvPr/>
        </p:nvGraphicFramePr>
        <p:xfrm>
          <a:off x="1403350" y="3141663"/>
          <a:ext cx="674688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Visio" r:id="rId53" imgW="674252" imgH="1227960" progId="Visio.Drawing.11">
                  <p:embed/>
                </p:oleObj>
              </mc:Choice>
              <mc:Fallback>
                <p:oleObj name="Visio" r:id="rId53" imgW="674252" imgH="1227960" progId="Visio.Drawing.11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41663"/>
                        <a:ext cx="674688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7" name="Object 69"/>
          <p:cNvGraphicFramePr>
            <a:graphicFrameLocks noChangeAspect="1"/>
          </p:cNvGraphicFramePr>
          <p:nvPr/>
        </p:nvGraphicFramePr>
        <p:xfrm>
          <a:off x="2987675" y="3141663"/>
          <a:ext cx="13017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Visio" r:id="rId55" imgW="1302257" imgH="547560" progId="Visio.Drawing.11">
                  <p:embed/>
                </p:oleObj>
              </mc:Choice>
              <mc:Fallback>
                <p:oleObj name="Visio" r:id="rId55" imgW="1302257" imgH="547560" progId="Visio.Drawing.11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141663"/>
                        <a:ext cx="13017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5A3E-E1F8-4D08-ABF2-00FCEE2E2F9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разработке программы особое внимание уделено: 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468313" y="1412875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устранению эффекта дребезга кнопок</a:t>
            </a:r>
            <a:endParaRPr lang="ru-RU" altLang="ru-RU" sz="2400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8313" y="1844675"/>
            <a:ext cx="8496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/>
              <a:t>цифровой фильтрации считываемых с аналогового входа данных 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68313" y="2636838"/>
            <a:ext cx="8496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/>
              <a:t> вычислению температуры  по математической формуле, переводящей показания с аналогового входа в градусы Кельвина, а затем в градусы Цельсия 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68313" y="3789363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/>
              <a:t>организации меню при помощи кнопок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4797425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008058"/>
                </a:solidFill>
              </a:rPr>
              <a:t>Используемые приемы и принципы: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468313" y="5273675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ООП: собственные и сторонние библиотеки </a:t>
            </a:r>
            <a:r>
              <a:rPr lang="ru-RU" altLang="ru-RU" sz="2400"/>
              <a:t> 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468313" y="5776913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параллельность и многозадачность </a:t>
            </a:r>
            <a:r>
              <a:rPr lang="ru-RU" altLang="ru-RU" sz="2400"/>
              <a:t> 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68313" y="6281738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использование прерываний </a:t>
            </a:r>
            <a:r>
              <a:rPr lang="ru-RU" altLang="ru-RU" sz="2400"/>
              <a:t> </a:t>
            </a:r>
          </a:p>
        </p:txBody>
      </p:sp>
      <p:sp>
        <p:nvSpPr>
          <p:cNvPr id="35876" name="object 3"/>
          <p:cNvSpPr>
            <a:spLocks/>
          </p:cNvSpPr>
          <p:nvPr/>
        </p:nvSpPr>
        <p:spPr bwMode="auto">
          <a:xfrm flipH="1">
            <a:off x="179388" y="1484313"/>
            <a:ext cx="71437" cy="31686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35877" name="object 3"/>
          <p:cNvSpPr>
            <a:spLocks/>
          </p:cNvSpPr>
          <p:nvPr/>
        </p:nvSpPr>
        <p:spPr bwMode="auto">
          <a:xfrm flipH="1">
            <a:off x="179388" y="5345113"/>
            <a:ext cx="71437" cy="129698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468313" y="4221163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/>
              <a:t>организации взаимодействия с Telegram-ботом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8520-7CA1-4D33-8B3C-C63BC6B03FB6}" type="slidenum">
              <a:rPr lang="ru-RU" altLang="ru-RU"/>
              <a:pPr/>
              <a:t>19</a:t>
            </a:fld>
            <a:endParaRPr lang="ru-RU" altLang="ru-RU"/>
          </a:p>
        </p:txBody>
      </p:sp>
      <p:pic>
        <p:nvPicPr>
          <p:cNvPr id="18461" name="Picture 29" descr="Ящ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19954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Режимы работы системы автоматики</a:t>
            </a:r>
          </a:p>
        </p:txBody>
      </p:sp>
      <p:sp>
        <p:nvSpPr>
          <p:cNvPr id="18437" name="object 3"/>
          <p:cNvSpPr>
            <a:spLocks/>
          </p:cNvSpPr>
          <p:nvPr/>
        </p:nvSpPr>
        <p:spPr bwMode="auto">
          <a:xfrm flipH="1">
            <a:off x="4716463" y="4076700"/>
            <a:ext cx="73025" cy="2592388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pic>
        <p:nvPicPr>
          <p:cNvPr id="18459" name="Picture 27" descr="Сушилка отдель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16563"/>
            <a:ext cx="1727200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Отрицательная темпера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68413"/>
            <a:ext cx="1419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3" name="Picture 31" descr="Тепл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4" name="AutoShape 32"/>
          <p:cNvSpPr>
            <a:spLocks noChangeArrowheads="1"/>
          </p:cNvSpPr>
          <p:nvPr/>
        </p:nvSpPr>
        <p:spPr bwMode="auto">
          <a:xfrm rot="7758312">
            <a:off x="2808287" y="35369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 rot="2000443">
            <a:off x="5435600" y="34290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66" name="Picture 34" descr="ESP32 Ма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155575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9027-725A-4465-89EF-2E55497E8E6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Польза овощей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827088" y="1196975"/>
            <a:ext cx="6840537" cy="503238"/>
          </a:xfrm>
          <a:prstGeom prst="rect">
            <a:avLst/>
          </a:prstGeom>
          <a:gradFill rotWithShape="1">
            <a:gsLst>
              <a:gs pos="0">
                <a:srgbClr val="008058"/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>
                <a:latin typeface="Verdana" panose="020B0604030504040204" pitchFamily="34" charset="0"/>
              </a:rPr>
              <a:t>Уникальный состав питательных веществ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1474788" y="1916113"/>
            <a:ext cx="6985000" cy="503237"/>
          </a:xfrm>
          <a:prstGeom prst="rect">
            <a:avLst/>
          </a:prstGeom>
          <a:gradFill rotWithShape="1">
            <a:gsLst>
              <a:gs pos="0">
                <a:srgbClr val="008058"/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>
                <a:latin typeface="Verdana" panose="020B0604030504040204" pitchFamily="34" charset="0"/>
              </a:rPr>
              <a:t>Здоровье организма, отличное пищеварение</a:t>
            </a: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2195513" y="2636838"/>
            <a:ext cx="5976937" cy="503237"/>
          </a:xfrm>
          <a:prstGeom prst="rect">
            <a:avLst/>
          </a:prstGeom>
          <a:gradFill rotWithShape="1">
            <a:gsLst>
              <a:gs pos="0">
                <a:srgbClr val="008058"/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>
                <a:latin typeface="Verdana" panose="020B0604030504040204" pitchFamily="34" charset="0"/>
              </a:rPr>
              <a:t>Укрепление иммунитета, сила, энергия</a:t>
            </a:r>
          </a:p>
        </p:txBody>
      </p:sp>
      <p:pic>
        <p:nvPicPr>
          <p:cNvPr id="31754" name="Picture 10" descr="З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311525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924300" y="4005263"/>
            <a:ext cx="511333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Крайне необходимо употреблять овощи зимой, когда организм испытывает дефицит полезных веществ </a:t>
            </a:r>
          </a:p>
        </p:txBody>
      </p:sp>
      <p:sp>
        <p:nvSpPr>
          <p:cNvPr id="31756" name="object 3"/>
          <p:cNvSpPr>
            <a:spLocks/>
          </p:cNvSpPr>
          <p:nvPr/>
        </p:nvSpPr>
        <p:spPr bwMode="auto">
          <a:xfrm>
            <a:off x="250825" y="1125538"/>
            <a:ext cx="73025" cy="2087562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323850" y="3644900"/>
            <a:ext cx="8712200" cy="71438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0B-6B36-41F1-89B0-2C9145F982C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Сборка системы автоматики Монтажная коробка № 1</a:t>
            </a:r>
          </a:p>
        </p:txBody>
      </p:sp>
      <p:sp>
        <p:nvSpPr>
          <p:cNvPr id="20484" name="object 3"/>
          <p:cNvSpPr>
            <a:spLocks/>
          </p:cNvSpPr>
          <p:nvPr/>
        </p:nvSpPr>
        <p:spPr bwMode="auto">
          <a:xfrm flipH="1">
            <a:off x="179388" y="1412875"/>
            <a:ext cx="71437" cy="48958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3024188" cy="574675"/>
          </a:xfrm>
          <a:noFill/>
          <a:ln/>
        </p:spPr>
        <p:txBody>
          <a:bodyPr/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снаружи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716463" y="1773238"/>
            <a:ext cx="32400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изнутри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7" name="object 3"/>
          <p:cNvSpPr>
            <a:spLocks/>
          </p:cNvSpPr>
          <p:nvPr/>
        </p:nvSpPr>
        <p:spPr bwMode="auto">
          <a:xfrm rot="16200000" flipH="1">
            <a:off x="6804819" y="-459581"/>
            <a:ext cx="73025" cy="424973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pic>
        <p:nvPicPr>
          <p:cNvPr id="20489" name="Picture 9" descr="Роз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103688" cy="3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Розетка внут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4284662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A8F9-ECE5-4F2F-B661-5932FEECF51E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Сборка системы автоматики. </a:t>
            </a:r>
            <a:r>
              <a:rPr lang="ru-RU" altLang="ru-RU" sz="4000" b="1" dirty="0" smtClean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Напечатанный </a:t>
            </a:r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корпус</a:t>
            </a:r>
          </a:p>
        </p:txBody>
      </p:sp>
      <p:sp>
        <p:nvSpPr>
          <p:cNvPr id="19469" name="object 3"/>
          <p:cNvSpPr>
            <a:spLocks/>
          </p:cNvSpPr>
          <p:nvPr/>
        </p:nvSpPr>
        <p:spPr bwMode="auto">
          <a:xfrm flipH="1">
            <a:off x="179388" y="1412875"/>
            <a:ext cx="71437" cy="48958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3024188" cy="574675"/>
          </a:xfrm>
          <a:noFill/>
          <a:ln/>
        </p:spPr>
        <p:txBody>
          <a:bodyPr/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снаружи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787900" y="1773238"/>
            <a:ext cx="32400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изнутри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2" name="object 3"/>
          <p:cNvSpPr>
            <a:spLocks/>
          </p:cNvSpPr>
          <p:nvPr/>
        </p:nvSpPr>
        <p:spPr bwMode="auto">
          <a:xfrm rot="16200000" flipH="1">
            <a:off x="6876256" y="-388143"/>
            <a:ext cx="73025" cy="4106862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pic>
        <p:nvPicPr>
          <p:cNvPr id="19475" name="Picture 19" descr="Пл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725862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3D-корп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41021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94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A03C-1847-4EAC-BA45-86A229124739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Крепление к корпусу холодильника</a:t>
            </a:r>
          </a:p>
        </p:txBody>
      </p:sp>
      <p:sp>
        <p:nvSpPr>
          <p:cNvPr id="21508" name="object 3"/>
          <p:cNvSpPr>
            <a:spLocks/>
          </p:cNvSpPr>
          <p:nvPr/>
        </p:nvSpPr>
        <p:spPr bwMode="auto">
          <a:xfrm flipH="1">
            <a:off x="4716463" y="1412875"/>
            <a:ext cx="71437" cy="48958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pic>
        <p:nvPicPr>
          <p:cNvPr id="21516" name="Picture 12" descr="PSFix_20211123_085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44328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Общ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22733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0104-8431-47B3-A9A5-40ED64B64C44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Итоговый вариант</a:t>
            </a:r>
          </a:p>
        </p:txBody>
      </p:sp>
      <p:pic>
        <p:nvPicPr>
          <p:cNvPr id="22535" name="Picture 7" descr="Овощи на гряд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37820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851275" y="3357563"/>
            <a:ext cx="649288" cy="431800"/>
          </a:xfrm>
          <a:prstGeom prst="rightArrow">
            <a:avLst>
              <a:gd name="adj1" fmla="val 50000"/>
              <a:gd name="adj2" fmla="val 37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7" name="Picture 9" descr="Общий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484313"/>
            <a:ext cx="421798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D1-3813-4EA0-AA80-D8C73931BDD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1438"/>
          </a:xfrm>
        </p:spPr>
        <p:txBody>
          <a:bodyPr anchor="ctr"/>
          <a:lstStyle/>
          <a:p>
            <a:r>
              <a:rPr lang="ru-RU" altLang="ru-RU" sz="44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Выводы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71550" y="1125538"/>
            <a:ext cx="79200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Убедился что проблема хранения овощей зимой действительно актуальна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Нашел путь решения этой проблемы – разработка специального приспособления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Разработал и сконструировал приспособление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Разработал для него на платформе </a:t>
            </a:r>
            <a:r>
              <a:rPr lang="en-US" altLang="ru-RU" sz="2400"/>
              <a:t>ESP32 </a:t>
            </a:r>
            <a:r>
              <a:rPr lang="ru-RU" altLang="ru-RU" sz="2400"/>
              <a:t> </a:t>
            </a:r>
            <a:r>
              <a:rPr lang="en-US" altLang="ru-RU" sz="2400"/>
              <a:t> </a:t>
            </a:r>
            <a:r>
              <a:rPr lang="ru-RU" altLang="ru-RU" sz="2400"/>
              <a:t>систему автоматического поддержания заданной температуры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Разработал подсистему взаимодействия через Интернет-платформу </a:t>
            </a:r>
            <a:r>
              <a:rPr lang="en-US" altLang="ru-RU" sz="2400"/>
              <a:t>Telegram</a:t>
            </a:r>
            <a:endParaRPr lang="ru-RU" altLang="ru-RU" sz="2400"/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Убедился в работоспособности  приспособления и стал его использовать</a:t>
            </a:r>
          </a:p>
        </p:txBody>
      </p:sp>
      <p:sp>
        <p:nvSpPr>
          <p:cNvPr id="24580" name="object 3"/>
          <p:cNvSpPr>
            <a:spLocks/>
          </p:cNvSpPr>
          <p:nvPr/>
        </p:nvSpPr>
        <p:spPr bwMode="auto">
          <a:xfrm flipH="1">
            <a:off x="539750" y="1196975"/>
            <a:ext cx="71438" cy="460851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4581" name="object 3"/>
          <p:cNvSpPr>
            <a:spLocks/>
          </p:cNvSpPr>
          <p:nvPr/>
        </p:nvSpPr>
        <p:spPr bwMode="auto">
          <a:xfrm rot="16200000" flipH="1">
            <a:off x="5039519" y="2458244"/>
            <a:ext cx="73025" cy="719931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6165850"/>
            <a:ext cx="6192837" cy="576263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Clr>
                <a:srgbClr val="008058"/>
              </a:buClr>
              <a:buFont typeface="Wingdings" panose="05000000000000000000" pitchFamily="2" charset="2"/>
              <a:buNone/>
            </a:pPr>
            <a:r>
              <a:rPr lang="ru-RU" altLang="ru-RU" sz="3200"/>
              <a:t> </a:t>
            </a: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Гипотеза подтвердилась!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10FB-E085-43DC-B84E-C41A0E8844C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908050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Использованные источники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19138" y="1341438"/>
            <a:ext cx="84248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Сайт </a:t>
            </a:r>
            <a:r>
              <a:rPr lang="en-US" altLang="ru-RU" sz="2800"/>
              <a:t>http://Arduino.ru </a:t>
            </a:r>
            <a:r>
              <a:rPr lang="ru-RU" altLang="ru-RU" sz="2800"/>
              <a:t>(платформа </a:t>
            </a:r>
            <a:r>
              <a:rPr lang="en-US" altLang="ru-RU" sz="2800"/>
              <a:t>Arduino)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Сайт http://mypractic.ru/  (уроки программирования на </a:t>
            </a:r>
            <a:r>
              <a:rPr lang="en-US" altLang="ru-RU" sz="2800"/>
              <a:t>Arduino)</a:t>
            </a:r>
            <a:endParaRPr lang="ru-RU" altLang="ru-RU" sz="2800"/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Массимо Б. Arduino для начинающих волшебников / Б. Массимо - М.: VSD, 2012. - 128 с.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МакРобертс, М. Начала </a:t>
            </a:r>
            <a:r>
              <a:rPr lang="en-US" altLang="ru-RU" sz="2800"/>
              <a:t>Arduino</a:t>
            </a:r>
            <a:r>
              <a:rPr lang="ru-RU" altLang="ru-RU" sz="2800"/>
              <a:t> / М. МакРобертс - </a:t>
            </a:r>
            <a:r>
              <a:rPr lang="en-US" altLang="ru-RU" sz="2800"/>
              <a:t>London</a:t>
            </a:r>
            <a:r>
              <a:rPr lang="ru-RU" altLang="ru-RU" sz="2800"/>
              <a:t>: </a:t>
            </a:r>
            <a:r>
              <a:rPr lang="en-US" altLang="ru-RU" sz="2800"/>
              <a:t>CUP</a:t>
            </a:r>
            <a:r>
              <a:rPr lang="ru-RU" altLang="ru-RU" sz="2800"/>
              <a:t>, 2010. - 459 с</a:t>
            </a:r>
          </a:p>
        </p:txBody>
      </p:sp>
      <p:sp>
        <p:nvSpPr>
          <p:cNvPr id="23557" name="object 3"/>
          <p:cNvSpPr>
            <a:spLocks/>
          </p:cNvSpPr>
          <p:nvPr/>
        </p:nvSpPr>
        <p:spPr bwMode="auto">
          <a:xfrm flipH="1">
            <a:off x="468313" y="1268413"/>
            <a:ext cx="71437" cy="345598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5373688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Спасибо за внимание</a:t>
            </a:r>
          </a:p>
        </p:txBody>
      </p:sp>
      <p:sp>
        <p:nvSpPr>
          <p:cNvPr id="23559" name="object 3"/>
          <p:cNvSpPr>
            <a:spLocks/>
          </p:cNvSpPr>
          <p:nvPr/>
        </p:nvSpPr>
        <p:spPr bwMode="auto">
          <a:xfrm rot="16200000" flipH="1">
            <a:off x="4536281" y="2528094"/>
            <a:ext cx="71438" cy="547370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D051-67DC-4C5A-9DA1-168F308F05C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Актуальность проекта</a:t>
            </a:r>
          </a:p>
        </p:txBody>
      </p:sp>
      <p:pic>
        <p:nvPicPr>
          <p:cNvPr id="26636" name="Picture 12" descr="Овощи на гряд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37820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Овощи в подв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3087688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23850" y="981075"/>
            <a:ext cx="8604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Проблема хранения овощей зимой встает очень остро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5288" y="1628775"/>
            <a:ext cx="85328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Что делать если нет погреба, подпола или подходящего подвала?</a:t>
            </a:r>
          </a:p>
        </p:txBody>
      </p:sp>
      <p:sp>
        <p:nvSpPr>
          <p:cNvPr id="26640" name="object 3"/>
          <p:cNvSpPr>
            <a:spLocks/>
          </p:cNvSpPr>
          <p:nvPr/>
        </p:nvSpPr>
        <p:spPr bwMode="auto">
          <a:xfrm>
            <a:off x="179388" y="1052513"/>
            <a:ext cx="71437" cy="2592387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68313" y="2565400"/>
            <a:ext cx="85328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Вывод – нужно разработать приспособление, которое позволит хранить овощи в условиях отрицательных температур в не отапливаемом помещении 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250825" y="3933825"/>
            <a:ext cx="8712200" cy="71438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4067175" y="5229225"/>
            <a:ext cx="1584325" cy="504825"/>
          </a:xfrm>
          <a:prstGeom prst="rightArrow">
            <a:avLst>
              <a:gd name="adj1" fmla="val 50000"/>
              <a:gd name="adj2" fmla="val 78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E5DC-9347-4E00-AFC6-8F16FB398B5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Объект исследования в проекте </a:t>
            </a:r>
          </a:p>
        </p:txBody>
      </p:sp>
      <p:sp>
        <p:nvSpPr>
          <p:cNvPr id="27651" name="object 3"/>
          <p:cNvSpPr>
            <a:spLocks/>
          </p:cNvSpPr>
          <p:nvPr/>
        </p:nvSpPr>
        <p:spPr bwMode="auto">
          <a:xfrm>
            <a:off x="395288" y="1052513"/>
            <a:ext cx="71437" cy="1296987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2916238" y="2276475"/>
            <a:ext cx="5976937" cy="71438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42988" y="2492375"/>
            <a:ext cx="79216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 исследования </a:t>
            </a:r>
            <a:endParaRPr lang="ru-RU" altLang="ru-RU" sz="4000" b="1">
              <a:solidFill>
                <a:srgbClr val="008058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5288" y="3141663"/>
            <a:ext cx="86042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Разработка приспособления для хранения овощей зимой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39750" y="908050"/>
            <a:ext cx="79930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Процесс хранения овощей зимой в не отапливаемом помещении </a:t>
            </a:r>
          </a:p>
        </p:txBody>
      </p:sp>
      <p:sp>
        <p:nvSpPr>
          <p:cNvPr id="2" name="Прямоугольник 27"/>
          <p:cNvSpPr>
            <a:spLocks noChangeArrowheads="1"/>
          </p:cNvSpPr>
          <p:nvPr/>
        </p:nvSpPr>
        <p:spPr bwMode="auto">
          <a:xfrm flipV="1">
            <a:off x="539750" y="4292600"/>
            <a:ext cx="7488238" cy="71438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95288" y="4508500"/>
            <a:ext cx="79216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Отличительная особенность</a:t>
            </a:r>
            <a:endParaRPr lang="ru-RU" altLang="ru-RU" sz="4000" b="1">
              <a:solidFill>
                <a:srgbClr val="008058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39750" y="5300663"/>
            <a:ext cx="86042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ru-RU" altLang="ru-RU"/>
              <a:t>Возможность удаленного мониторинга состояния приспособления через Интернет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653" grpId="0"/>
      <p:bldP spid="27654" grpId="0"/>
      <p:bldP spid="2" grpId="0" animBg="1"/>
      <p:bldP spid="27657" grpId="0"/>
      <p:bldP spid="276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B414-6963-42B1-A898-CDAFDB13484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проекта </a:t>
            </a:r>
          </a:p>
        </p:txBody>
      </p:sp>
      <p:sp>
        <p:nvSpPr>
          <p:cNvPr id="28675" name="object 3"/>
          <p:cNvSpPr>
            <a:spLocks/>
          </p:cNvSpPr>
          <p:nvPr/>
        </p:nvSpPr>
        <p:spPr bwMode="auto">
          <a:xfrm>
            <a:off x="250825" y="908050"/>
            <a:ext cx="73025" cy="792163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539750" y="1989138"/>
            <a:ext cx="7921625" cy="71437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2060575"/>
            <a:ext cx="79216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</a:t>
            </a:r>
            <a:endParaRPr lang="ru-RU" altLang="ru-RU" sz="4000" b="1">
              <a:solidFill>
                <a:srgbClr val="008058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11188" y="2708275"/>
            <a:ext cx="842486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Исследовать проблему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Сформулировать требования к приспособлению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Найти пути выполнения требований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Разработать приспособление для хранения овощей и систему автоматического поддержания в нем заданной температуры, в том числе с удаленным доступом через Интернет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Проверить работу приспособления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8313" y="908050"/>
            <a:ext cx="84963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Исследовать проблему хранения овощей зимой и разработать приспособление для их хранения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677" grpId="0"/>
      <p:bldP spid="286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83D8-EAF3-4207-8832-B78EB18CCE4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Гипотеза </a:t>
            </a:r>
          </a:p>
        </p:txBody>
      </p:sp>
      <p:sp>
        <p:nvSpPr>
          <p:cNvPr id="30723" name="object 3"/>
          <p:cNvSpPr>
            <a:spLocks/>
          </p:cNvSpPr>
          <p:nvPr/>
        </p:nvSpPr>
        <p:spPr bwMode="auto">
          <a:xfrm>
            <a:off x="250825" y="981075"/>
            <a:ext cx="73025" cy="1295400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1403350" y="2636838"/>
            <a:ext cx="7561263" cy="71437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331913" y="2852738"/>
            <a:ext cx="770572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ru-RU" altLang="ru-RU" sz="2400"/>
              <a:t>Практическая значимость работы заключается в разработке работоспособного приспособления для хранения овощей зимой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9750" y="908050"/>
            <a:ext cx="8424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Я предполагаю, что мне удастся решить проблему хранения овощей зимой в не отапливаемом помещении путем разработки специального приспособления для их хранения</a:t>
            </a:r>
          </a:p>
        </p:txBody>
      </p:sp>
      <p:sp>
        <p:nvSpPr>
          <p:cNvPr id="2" name="Прямоугольник 27"/>
          <p:cNvSpPr>
            <a:spLocks noChangeArrowheads="1"/>
          </p:cNvSpPr>
          <p:nvPr/>
        </p:nvSpPr>
        <p:spPr bwMode="auto">
          <a:xfrm flipV="1">
            <a:off x="323850" y="4221163"/>
            <a:ext cx="7416800" cy="71437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23850" y="4437063"/>
            <a:ext cx="7848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ru-RU" altLang="ru-RU" sz="2400"/>
              <a:t>Целевой аудиторией проекта, если он закончится удачей, являются семьи, которые делают запасы овощей на зиму, но не имеют специального помещения для их хранения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726" grpId="0"/>
      <p:bldP spid="2" grpId="0" animBg="1"/>
      <p:bldP spid="307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4A2F-204F-43BD-AFC8-703C3F36BEA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Действительно ли проблема актуальна?</a:t>
            </a:r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107950" y="1341438"/>
            <a:ext cx="71438" cy="4751387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07950" y="6381750"/>
            <a:ext cx="9036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ru-RU" altLang="ru-RU" sz="1300"/>
              <a:t>https://docs.google.com/forms/d/1nrqARPonkeuZooTSD1B-4rSNnc5lYc2903zQhDOlpxE/viewform?edit_requested=true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1957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0322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57563"/>
            <a:ext cx="626427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323850" y="6308725"/>
            <a:ext cx="8712200" cy="73025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2781" name="Picture 13" descr="QR-код фор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8430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78E-F9AB-4FEE-A30F-E0B37082416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92150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опроса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35814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250825" y="3644900"/>
          <a:ext cx="4572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Диаграмма" r:id="rId4" imgW="4571930" imgH="2514662" progId="Excel.Chart.8">
                  <p:embed/>
                </p:oleObj>
              </mc:Choice>
              <mc:Fallback>
                <p:oleObj name="Диаграмма" r:id="rId4" imgW="4571930" imgH="2514662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644900"/>
                        <a:ext cx="4572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4140200" y="1125538"/>
          <a:ext cx="45720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Диаграмма" r:id="rId6" imgW="4571930" imgH="2484047" progId="Excel.Chart.8">
                  <p:embed/>
                </p:oleObj>
              </mc:Choice>
              <mc:Fallback>
                <p:oleObj name="Диаграмма" r:id="rId6" imgW="4571930" imgH="2484047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25538"/>
                        <a:ext cx="4572000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37496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FBAD-F35C-49E2-8D72-DE07736EA1A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Приспособление должно: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1268413"/>
            <a:ext cx="684053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Поддерживать положительную температуру внутри себя при отрицательной температуре снаружи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9750" y="2852738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Иметь достаточно большой объем</a:t>
            </a:r>
            <a:endParaRPr lang="ru-RU" altLang="ru-RU" sz="2400"/>
          </a:p>
        </p:txBody>
      </p:sp>
      <p:sp>
        <p:nvSpPr>
          <p:cNvPr id="7174" name="object 3"/>
          <p:cNvSpPr>
            <a:spLocks/>
          </p:cNvSpPr>
          <p:nvPr/>
        </p:nvSpPr>
        <p:spPr bwMode="auto">
          <a:xfrm>
            <a:off x="179388" y="1268413"/>
            <a:ext cx="71437" cy="5040312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750" y="3789363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Быть весьма дешевым</a:t>
            </a:r>
            <a:r>
              <a:rPr lang="ru-RU" altLang="ru-RU" sz="2400"/>
              <a:t>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750" y="4724400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/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Быть пожаро - и электробезопасным</a:t>
            </a:r>
            <a:r>
              <a:rPr lang="ru-RU" altLang="ru-RU" sz="2400"/>
              <a:t> </a:t>
            </a:r>
          </a:p>
        </p:txBody>
      </p:sp>
      <p:pic>
        <p:nvPicPr>
          <p:cNvPr id="7178" name="Picture 10" descr="Отрицательная темп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25538"/>
            <a:ext cx="1419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Ц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1800225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Электробезопас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1008062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Ящ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12192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39750" y="5589588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/>
              <a:t> Предоставлять возможность мониторинга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 через Интернет </a:t>
            </a:r>
          </a:p>
        </p:txBody>
      </p:sp>
      <p:pic>
        <p:nvPicPr>
          <p:cNvPr id="7185" name="Picture 17" descr="WWW Ма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34050"/>
            <a:ext cx="115252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1125</Words>
  <Application>Microsoft Office PowerPoint</Application>
  <PresentationFormat>Экран (4:3)</PresentationFormat>
  <Paragraphs>180</Paragraphs>
  <Slides>25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Wingdings</vt:lpstr>
      <vt:lpstr>Verdana</vt:lpstr>
      <vt:lpstr>Yu Gothic Medium</vt:lpstr>
      <vt:lpstr>Оформление по умолчанию</vt:lpstr>
      <vt:lpstr>Диаграмма Microsoft Office Excel</vt:lpstr>
      <vt:lpstr>Microsoft Visio Drawing</vt:lpstr>
      <vt:lpstr>Презентация PowerPoint</vt:lpstr>
      <vt:lpstr>Польза овощей</vt:lpstr>
      <vt:lpstr>Актуальность проекта</vt:lpstr>
      <vt:lpstr>Объект исследования в проекте </vt:lpstr>
      <vt:lpstr>Цель проекта </vt:lpstr>
      <vt:lpstr>Гипотеза </vt:lpstr>
      <vt:lpstr>Действительно ли проблема актуальна?</vt:lpstr>
      <vt:lpstr>Результаты опроса</vt:lpstr>
      <vt:lpstr>Приспособление должно:</vt:lpstr>
      <vt:lpstr>Вопросы, которые нужно решить для разработки приспособления</vt:lpstr>
      <vt:lpstr>Что использовать в качестве емкости для   хранения ?</vt:lpstr>
      <vt:lpstr>Как обеспечить температуру внутри емкости выше, чем снаружи ?</vt:lpstr>
      <vt:lpstr>Как поддерживать температуру ?</vt:lpstr>
      <vt:lpstr>Как работать через Интернет ?</vt:lpstr>
      <vt:lpstr>Вопросы, которые нужно решить для разработки приспособления</vt:lpstr>
      <vt:lpstr>Требования к системе автоматики и пути их решения</vt:lpstr>
      <vt:lpstr>Алгоритм работы системы автоматики</vt:lpstr>
      <vt:lpstr>При разработке программы особое внимание уделено: </vt:lpstr>
      <vt:lpstr>Режимы работы системы автоматики</vt:lpstr>
      <vt:lpstr>Сборка системы автоматики Монтажная коробка № 1</vt:lpstr>
      <vt:lpstr>Сборка системы автоматики. Напечатанный корпус</vt:lpstr>
      <vt:lpstr>Крепление к корпусу холодильника</vt:lpstr>
      <vt:lpstr>Итоговый вариант</vt:lpstr>
      <vt:lpstr>Выводы</vt:lpstr>
      <vt:lpstr>Использованные источники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</dc:title>
  <dc:creator>Пользователь Windows</dc:creator>
  <cp:lastModifiedBy>dima</cp:lastModifiedBy>
  <cp:revision>59</cp:revision>
  <dcterms:created xsi:type="dcterms:W3CDTF">2021-11-22T18:27:51Z</dcterms:created>
  <dcterms:modified xsi:type="dcterms:W3CDTF">2023-09-09T16:16:59Z</dcterms:modified>
</cp:coreProperties>
</file>