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9"/>
  </p:notesMasterIdLst>
  <p:handoutMasterIdLst>
    <p:handoutMasterId r:id="rId20"/>
  </p:handoutMasterIdLst>
  <p:sldIdLst>
    <p:sldId id="256" r:id="rId4"/>
    <p:sldId id="312" r:id="rId5"/>
    <p:sldId id="314" r:id="rId6"/>
    <p:sldId id="270" r:id="rId7"/>
    <p:sldId id="306" r:id="rId8"/>
    <p:sldId id="261" r:id="rId9"/>
    <p:sldId id="316" r:id="rId10"/>
    <p:sldId id="265" r:id="rId11"/>
    <p:sldId id="318" r:id="rId12"/>
    <p:sldId id="301" r:id="rId13"/>
    <p:sldId id="308" r:id="rId14"/>
    <p:sldId id="297" r:id="rId15"/>
    <p:sldId id="310" r:id="rId16"/>
    <p:sldId id="309" r:id="rId17"/>
    <p:sldId id="272" r:id="rId1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D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53" y="158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="" xmlns:a16="http://schemas.microsoft.com/office/drawing/2014/main" id="{8FEF09C3-5432-4DA0-9890-3050357C5E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9227E202-B8C5-4411-9AB9-001230F366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C0FA2-A713-4856-8F75-7FAFAF357361}" type="datetimeFigureOut">
              <a:rPr lang="ko-KR" altLang="en-US" smtClean="0"/>
              <a:t>2024-04-08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A05FDCCD-9920-4087-A8EF-840D6BF967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1B30773E-42C5-4B13-84D2-DE05FB0C34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52E6A-8C14-4F5B-B0CB-3A4FCBC8D1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79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866FF-EA9A-44BA-8DB2-FB8E70490571}" type="datetimeFigureOut">
              <a:rPr lang="ko-KR" altLang="en-US" smtClean="0"/>
              <a:t>2024-04-08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89A33-A361-4541-B6A7-456994CC0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56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204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888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49293" y="1563638"/>
            <a:ext cx="3845416" cy="10801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49145" y="2634232"/>
            <a:ext cx="3845416" cy="79993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9814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00934" y="32249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00934" y="189860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00934" y="347471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6584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3116" y="843558"/>
            <a:ext cx="8077768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31416" y="2475359"/>
            <a:ext cx="1062118" cy="10621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12160" y="0"/>
            <a:ext cx="313184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131840" y="0"/>
            <a:ext cx="288032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322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244000" y="0"/>
            <a:ext cx="900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811908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77595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916268" y="0"/>
            <a:ext cx="900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730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444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44008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444" y="2912740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44464" y="2912740"/>
            <a:ext cx="4104000" cy="18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65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83048" y="0"/>
            <a:ext cx="2286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83048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98953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1159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23528" y="24844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71560" y="183262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105640" y="341679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23528" y="183262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105640" y="183204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671560" y="24844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314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191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154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7966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4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0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48616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86924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1635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0579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68185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23301"/>
            <a:ext cx="3024336" cy="366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687664" y="1164297"/>
            <a:ext cx="1744194" cy="2694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96830" y="1426241"/>
            <a:ext cx="1744194" cy="2694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9223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95936" y="2253238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95936" y="2726814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41932" y="1244876"/>
            <a:ext cx="2693964" cy="2636602"/>
            <a:chOff x="1619672" y="548680"/>
            <a:chExt cx="5904656" cy="5778928"/>
          </a:xfrm>
        </p:grpSpPr>
        <p:sp>
          <p:nvSpPr>
            <p:cNvPr id="9" name="Oval 8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13" name="Straight Connector 12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444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44008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444" y="2912740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44464" y="2912740"/>
            <a:ext cx="4104000" cy="18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3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3395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2754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1065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0381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5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3" r:id="rId3"/>
    <p:sldLayoutId id="2147483660" r:id="rId4"/>
    <p:sldLayoutId id="2147483661" r:id="rId5"/>
    <p:sldLayoutId id="2147483662" r:id="rId6"/>
    <p:sldLayoutId id="2147483664" r:id="rId7"/>
    <p:sldLayoutId id="2147483655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3" r:id="rId14"/>
    <p:sldLayoutId id="2147483672" r:id="rId15"/>
    <p:sldLayoutId id="2147483671" r:id="rId16"/>
    <p:sldLayoutId id="2147483656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1560" y="1563638"/>
            <a:ext cx="7704856" cy="1080121"/>
          </a:xfrm>
        </p:spPr>
        <p:txBody>
          <a:bodyPr/>
          <a:lstStyle/>
          <a:p>
            <a:r>
              <a:rPr lang="ru-RU" sz="2800" dirty="0"/>
              <a:t>РОБОТИЗАЦИЯ НЕБОЛЬШОГО СКЛАДА </a:t>
            </a:r>
            <a:endParaRPr lang="ru-RU" sz="2800" dirty="0" smtClean="0"/>
          </a:p>
          <a:p>
            <a:r>
              <a:rPr lang="ru-RU" sz="2800" dirty="0" smtClean="0"/>
              <a:t>ДЛЯ </a:t>
            </a:r>
            <a:r>
              <a:rPr lang="ru-RU" sz="2800" dirty="0"/>
              <a:t>МАРКЕТПЛЕЙСОВ</a:t>
            </a:r>
            <a:endParaRPr lang="en-US" altLang="ko-KR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90176" y="3156210"/>
            <a:ext cx="7632848" cy="799934"/>
          </a:xfrm>
        </p:spPr>
        <p:txBody>
          <a:bodyPr/>
          <a:lstStyle/>
          <a:p>
            <a:r>
              <a:rPr lang="ru-RU" dirty="0" smtClean="0"/>
              <a:t>Автор: Денисов Никита Михайлович</a:t>
            </a:r>
            <a:endParaRPr lang="ru-RU" dirty="0"/>
          </a:p>
          <a:p>
            <a:r>
              <a:rPr lang="ru-RU" dirty="0"/>
              <a:t>Научный руководитель: Коваленко Евгения Владимировна, педагог робототехники 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659982"/>
            <a:ext cx="9216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ЦТТ «Клуб «Мехатроника»                                                                                                 2024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88171" y="1189136"/>
            <a:ext cx="204406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8007" y="404306"/>
            <a:ext cx="2169831" cy="2123658"/>
            <a:chOff x="1980513" y="3471248"/>
            <a:chExt cx="2545117" cy="2123658"/>
          </a:xfrm>
        </p:grpSpPr>
        <p:sp>
          <p:nvSpPr>
            <p:cNvPr id="8" name="TextBox 7"/>
            <p:cNvSpPr txBox="1"/>
            <p:nvPr/>
          </p:nvSpPr>
          <p:spPr>
            <a:xfrm>
              <a:off x="1980513" y="3471248"/>
              <a:ext cx="2545117" cy="21236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Первоначально мы взяли за основу конструкции стеллажа идею колеса обозрения с кабинками, находящимися на шарнирах. Но при сборке нам не удалось стабилизировать полки, они болтались и не фиксировались в нужном положении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33746" y="4421813"/>
              <a:ext cx="212013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26412" y="2726799"/>
            <a:ext cx="2016224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Поэтому от конструкции, аналогичной колесу обозрения пришлось отказаться. Мы взяли за основу жесткую фиксацию полки к цепи стеллажа и сделали направляющие желоба для дополнительной стабилизации 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6884" y="2542133"/>
            <a:ext cx="2088232" cy="24929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Для того, чтобы обеспечить нужный маршрут доставщика была нанесена специальная черная линия. В нашем варианте используется только 2 направления перемещения грузов, но датчик цвета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Lego 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способен отличать 7 цветов, а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makeblock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неограниченный спектр.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3" name="Рисунок 22"/>
          <p:cNvPicPr>
            <a:picLocks noGrp="1" noChangeAspect="1"/>
          </p:cNvPicPr>
          <p:nvPr>
            <p:ph type="pic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8" t="16439" r="23937" b="19072"/>
          <a:stretch/>
        </p:blipFill>
        <p:spPr>
          <a:xfrm>
            <a:off x="4578171" y="2564478"/>
            <a:ext cx="2332364" cy="1655225"/>
          </a:xfrm>
        </p:spPr>
      </p:pic>
      <p:sp>
        <p:nvSpPr>
          <p:cNvPr id="27" name="TextBox 26"/>
          <p:cNvSpPr txBox="1"/>
          <p:nvPr/>
        </p:nvSpPr>
        <p:spPr>
          <a:xfrm>
            <a:off x="4670915" y="492810"/>
            <a:ext cx="2016224" cy="24929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Предполагаем, что при адаптации системы к конкретному помещению использование ультразвукового датчика может быть более эффективно. </a:t>
            </a:r>
            <a:endParaRPr lang="ru-RU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ru-RU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ru-RU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ru-RU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ru-RU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1" b="19271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7" b="19297"/>
          <a:stretch>
            <a:fillRect/>
          </a:stretch>
        </p:blipFill>
        <p:spPr>
          <a:xfrm>
            <a:off x="2307838" y="695766"/>
            <a:ext cx="2286000" cy="1872208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7" b="19297"/>
          <a:stretch>
            <a:fillRect/>
          </a:stretch>
        </p:blipFill>
        <p:spPr/>
      </p:pic>
      <p:sp>
        <p:nvSpPr>
          <p:cNvPr id="20" name="Прямоугольник 19"/>
          <p:cNvSpPr/>
          <p:nvPr/>
        </p:nvSpPr>
        <p:spPr>
          <a:xfrm>
            <a:off x="4617476" y="4256093"/>
            <a:ext cx="2253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Для взаимодействия роботов между собой  мы использовали ультразвуковой 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датчик</a:t>
            </a:r>
            <a:endParaRPr lang="ru-RU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6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807791"/>
            <a:ext cx="9216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ЦТТ «Клуб «Мехатроника»                                                                                                                                                                                                2024          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654" y="267494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ko-KR" b="1" dirty="0" smtClean="0">
                <a:solidFill>
                  <a:schemeClr val="accent1">
                    <a:lumMod val="75000"/>
                  </a:schemeClr>
                </a:solidFill>
              </a:rPr>
              <a:t>Общий вид роботизации склада при контакте доставщика и стеллажа</a:t>
            </a:r>
            <a:endParaRPr lang="ru-RU" altLang="ko-K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video_2024-04-01_18-53-0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11034" y="667752"/>
            <a:ext cx="6660232" cy="374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1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ko-KR" dirty="0" smtClean="0"/>
              <a:t>Программирование устройства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617" y="1095333"/>
            <a:ext cx="9144000" cy="45719"/>
          </a:xfrm>
        </p:spPr>
        <p:txBody>
          <a:bodyPr/>
          <a:lstStyle/>
          <a:p>
            <a:pPr lvl="0"/>
            <a:r>
              <a:rPr lang="ru-RU" altLang="ko-KR" sz="1200" dirty="0" smtClean="0"/>
              <a:t>У роботов две рабочие программы, каждая из которых автономна.</a:t>
            </a:r>
          </a:p>
          <a:p>
            <a:pPr lvl="0"/>
            <a:r>
              <a:rPr lang="ru-RU" altLang="ko-KR" sz="1200" dirty="0" smtClean="0"/>
              <a:t> При этом роботы взаимодействуют между собой: доставщик активирует стеллаж, </a:t>
            </a:r>
          </a:p>
          <a:p>
            <a:pPr lvl="0"/>
            <a:r>
              <a:rPr lang="ru-RU" altLang="ko-KR" sz="1200" dirty="0" smtClean="0"/>
              <a:t>а стеллаж производит «подхват груза» при движении доставщика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27584" y="1497384"/>
            <a:ext cx="7378615" cy="1074366"/>
            <a:chOff x="699901" y="1635614"/>
            <a:chExt cx="8372190" cy="1687090"/>
          </a:xfrm>
        </p:grpSpPr>
        <p:sp>
          <p:nvSpPr>
            <p:cNvPr id="5" name="Right Arrow Callout 4"/>
            <p:cNvSpPr/>
            <p:nvPr/>
          </p:nvSpPr>
          <p:spPr>
            <a:xfrm>
              <a:off x="6685195" y="1635614"/>
              <a:ext cx="2386896" cy="168709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3909"/>
              </a:avLst>
            </a:pr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/>
                </a:gs>
              </a:gsLst>
              <a:lin ang="10800000" scaled="0"/>
              <a:tileRect/>
            </a:gradFill>
            <a:ln w="50800">
              <a:solidFill>
                <a:schemeClr val="accent4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ight Arrow Callout 5"/>
            <p:cNvSpPr/>
            <p:nvPr/>
          </p:nvSpPr>
          <p:spPr>
            <a:xfrm>
              <a:off x="4690097" y="1635615"/>
              <a:ext cx="2386897" cy="1687089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3909"/>
              </a:avLst>
            </a:pr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/>
                </a:gs>
              </a:gsLst>
              <a:lin ang="10800000" scaled="0"/>
              <a:tileRect/>
            </a:gradFill>
            <a:ln w="50800">
              <a:solidFill>
                <a:schemeClr val="accent3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ight Arrow Callout 6"/>
            <p:cNvSpPr/>
            <p:nvPr/>
          </p:nvSpPr>
          <p:spPr>
            <a:xfrm>
              <a:off x="2694999" y="1635614"/>
              <a:ext cx="2386897" cy="168709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3909"/>
              </a:avLst>
            </a:pr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/>
                </a:gs>
              </a:gsLst>
              <a:lin ang="10800000" scaled="0"/>
              <a:tileRect/>
            </a:gradFill>
            <a:ln w="50800">
              <a:solidFill>
                <a:schemeClr val="accent2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ight Arrow Callout 7"/>
            <p:cNvSpPr/>
            <p:nvPr/>
          </p:nvSpPr>
          <p:spPr>
            <a:xfrm>
              <a:off x="699901" y="1635614"/>
              <a:ext cx="2386897" cy="168709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3909"/>
              </a:avLst>
            </a:pr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/>
                </a:gs>
              </a:gsLst>
              <a:lin ang="10800000" scaled="0"/>
              <a:tileRect/>
            </a:gradFill>
            <a:ln w="50800">
              <a:solidFill>
                <a:schemeClr val="accent1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3042" y="2877493"/>
            <a:ext cx="101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3042" y="3872831"/>
            <a:ext cx="101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8905" y="2877493"/>
            <a:ext cx="101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8905" y="3872831"/>
            <a:ext cx="101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94042" y="2747808"/>
            <a:ext cx="2930194" cy="1064199"/>
            <a:chOff x="2572838" y="4381361"/>
            <a:chExt cx="2257533" cy="1064199"/>
          </a:xfrm>
        </p:grpSpPr>
        <p:sp>
          <p:nvSpPr>
            <p:cNvPr id="14" name="TextBox 13"/>
            <p:cNvSpPr txBox="1"/>
            <p:nvPr/>
          </p:nvSpPr>
          <p:spPr>
            <a:xfrm>
              <a:off x="2572839" y="4583786"/>
              <a:ext cx="225753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Стеллаж находится в ожидании. На робота-доставщика помещается груз. Датчик цвета считывает маркировку. Запускаются большие сервомоторы А и В, робот движется прямо до определения линии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2838" y="4381361"/>
              <a:ext cx="2005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Первоначальное положение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62142" y="2771804"/>
            <a:ext cx="2793513" cy="1169551"/>
            <a:chOff x="2548025" y="4254570"/>
            <a:chExt cx="2152228" cy="1169551"/>
          </a:xfrm>
        </p:grpSpPr>
        <p:sp>
          <p:nvSpPr>
            <p:cNvPr id="17" name="TextBox 16"/>
            <p:cNvSpPr txBox="1"/>
            <p:nvPr/>
          </p:nvSpPr>
          <p:spPr>
            <a:xfrm>
              <a:off x="2548025" y="4254570"/>
              <a:ext cx="215222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Робот-доставщик следует по линии определенное количество времени, нажимает датчик касания, установленный на стеллаже. Делает движение назад. Стеллаж запускает двигатель, полка начинает опускаться. Доставщик находится в ожидании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62383" y="3844564"/>
            <a:ext cx="27935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При завершении времени ожидания доставщик движется вперед и помещает груз на полку стеллажа, Стеллаж производит небольшое медленное движение вверх, подхватывая груз.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50493" y="1641507"/>
            <a:ext cx="101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atin typeface="Arial" pitchFamily="34" charset="0"/>
                <a:cs typeface="Arial" pitchFamily="34" charset="0"/>
              </a:rPr>
              <a:t>01</a:t>
            </a:r>
            <a:endParaRPr lang="ko-KR" alt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55721" y="1627583"/>
            <a:ext cx="101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atin typeface="Arial" pitchFamily="34" charset="0"/>
                <a:cs typeface="Arial" pitchFamily="34" charset="0"/>
              </a:rPr>
              <a:t>02</a:t>
            </a:r>
            <a:endParaRPr lang="ko-KR" alt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08680" y="1660760"/>
            <a:ext cx="101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atin typeface="Arial" pitchFamily="34" charset="0"/>
                <a:cs typeface="Arial" pitchFamily="34" charset="0"/>
              </a:rPr>
              <a:t>03</a:t>
            </a:r>
            <a:endParaRPr lang="ko-KR" alt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47870" y="1649846"/>
            <a:ext cx="1015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atin typeface="Arial" pitchFamily="34" charset="0"/>
                <a:cs typeface="Arial" pitchFamily="34" charset="0"/>
              </a:rPr>
              <a:t>04</a:t>
            </a:r>
            <a:endParaRPr lang="ko-KR" alt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42651" y="404374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ko-KR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Роботы возвращаются в исходное положение</a:t>
            </a:r>
            <a:endParaRPr lang="ko-KR" altLang="en-US" sz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58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79512" y="1888239"/>
            <a:ext cx="8424936" cy="288032"/>
          </a:xfrm>
        </p:spPr>
        <p:txBody>
          <a:bodyPr/>
          <a:lstStyle/>
          <a:p>
            <a:pPr lvl="0"/>
            <a:r>
              <a:rPr lang="ru-RU" altLang="ko-KR" b="1" dirty="0" smtClean="0">
                <a:solidFill>
                  <a:schemeClr val="accent1">
                    <a:lumMod val="75000"/>
                  </a:schemeClr>
                </a:solidFill>
              </a:rPr>
              <a:t>Устройства управления роботами:</a:t>
            </a:r>
            <a:endParaRPr lang="en-US" altLang="ko-KR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0" name="Rounded Rectangle 7"/>
          <p:cNvSpPr/>
          <p:nvPr/>
        </p:nvSpPr>
        <p:spPr>
          <a:xfrm>
            <a:off x="3506686" y="2264855"/>
            <a:ext cx="302443" cy="52340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03866" y="2311192"/>
            <a:ext cx="13435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0">
              <a:defRPr/>
            </a:pPr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Смартфон</a:t>
            </a:r>
            <a:endParaRPr lang="en-JM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ounded Rectangle 25"/>
          <p:cNvSpPr/>
          <p:nvPr/>
        </p:nvSpPr>
        <p:spPr>
          <a:xfrm>
            <a:off x="3436594" y="3083192"/>
            <a:ext cx="442626" cy="62237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18300" y="3247017"/>
            <a:ext cx="13435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0">
              <a:defRPr/>
            </a:pPr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Планшет</a:t>
            </a:r>
            <a:endParaRPr lang="en-JM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rapezoid 13"/>
          <p:cNvSpPr/>
          <p:nvPr/>
        </p:nvSpPr>
        <p:spPr>
          <a:xfrm>
            <a:off x="3395098" y="4195315"/>
            <a:ext cx="525618" cy="44444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82851" y="4182842"/>
            <a:ext cx="13435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0">
              <a:defRPr/>
            </a:pPr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Ноутбук</a:t>
            </a:r>
            <a:endParaRPr lang="en-JM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4807791"/>
            <a:ext cx="9216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ЦТТ «Клуб «Мехатроника»                                                                                                                                                                                                2024          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395536" y="594380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sz="2500" dirty="0" smtClean="0"/>
              <a:t>Программа управления роботом-доставщиком выглядит примерно так:</a:t>
            </a:r>
            <a:endParaRPr lang="ko-KR" altLang="en-US" sz="2500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" b="21631"/>
          <a:stretch/>
        </p:blipFill>
        <p:spPr>
          <a:xfrm>
            <a:off x="5292080" y="1608772"/>
            <a:ext cx="2834003" cy="1660376"/>
          </a:xfrm>
        </p:spPr>
      </p:pic>
    </p:spTree>
    <p:extLst>
      <p:ext uri="{BB962C8B-B14F-4D97-AF65-F5344CB8AC3E}">
        <p14:creationId xmlns:p14="http://schemas.microsoft.com/office/powerpoint/2010/main" val="3171870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95536" y="2641746"/>
            <a:ext cx="8424936" cy="288032"/>
          </a:xfrm>
        </p:spPr>
        <p:txBody>
          <a:bodyPr/>
          <a:lstStyle/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/>
              <a:t>Мы полагаем, что наша попытка создать прототип роботизированного склада для заданных условий является удачной. Такую систему вполне можно собрать в реальных размерах и применить в условиях вполне существующих сегодня небольших пунктах выдачи товаров.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Основные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преимущества устройства: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Низкое электропотребление;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Небольшая </a:t>
            </a:r>
            <a:r>
              <a:rPr lang="ru-RU" dirty="0"/>
              <a:t>стоимость, взаимозаменяемость деталей устройства;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Высокая степень безопасности -  устройство не может навредить </a:t>
            </a:r>
            <a:r>
              <a:rPr lang="ru-RU" dirty="0" smtClean="0"/>
              <a:t>человеку;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Простая программа обслуживания робота, не требующая специальных навыков в программировании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Заключение: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4807791"/>
            <a:ext cx="9216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ЦТТ «Клуб «Мехатроника»                                                                                                                                                                                                2024          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58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3648" y="1923678"/>
            <a:ext cx="9144000" cy="576063"/>
          </a:xfrm>
        </p:spPr>
        <p:txBody>
          <a:bodyPr/>
          <a:lstStyle/>
          <a:p>
            <a:r>
              <a:rPr lang="ru-RU" altLang="ko-KR" dirty="0" smtClean="0"/>
              <a:t>Благодарим за внимание!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807791"/>
            <a:ext cx="9216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ЦТТ «Клуб «Мехатроника»                                                                                                                                                                                                2024          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4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ko-KR" b="1" dirty="0" smtClean="0">
                <a:solidFill>
                  <a:schemeClr val="accent1"/>
                </a:solidFill>
              </a:rPr>
              <a:t>Складские </a:t>
            </a:r>
            <a:r>
              <a:rPr lang="en-US" altLang="ko-KR" b="1" dirty="0" smtClean="0">
                <a:solidFill>
                  <a:srgbClr val="D15A12"/>
                </a:solidFill>
              </a:rPr>
              <a:t> </a:t>
            </a: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Роботы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3110076"/>
            <a:ext cx="2808312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b="1" dirty="0" smtClean="0">
                <a:solidFill>
                  <a:schemeClr val="bg1"/>
                </a:solidFill>
                <a:cs typeface="Arial" pitchFamily="34" charset="0"/>
              </a:rPr>
              <a:t>Современные складские роботехнические системы и их предшественники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5" b="11485"/>
          <a:stretch>
            <a:fillRect/>
          </a:stretch>
        </p:blipFill>
        <p:spPr/>
      </p:pic>
      <p:pic>
        <p:nvPicPr>
          <p:cNvPr id="5" name="Рисунок 4"/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6" b="19606"/>
          <a:stretch>
            <a:fillRect/>
          </a:stretch>
        </p:blipFill>
        <p:spPr>
          <a:xfrm>
            <a:off x="4644008" y="898716"/>
            <a:ext cx="4104456" cy="1872000"/>
          </a:xfrm>
        </p:spPr>
      </p:pic>
      <p:pic>
        <p:nvPicPr>
          <p:cNvPr id="9" name="Рисунок 8"/>
          <p:cNvPicPr>
            <a:picLocks noGrp="1" noChangeAspect="1"/>
          </p:cNvPicPr>
          <p:nvPr>
            <p:ph type="pic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r="58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929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3"/>
          <p:cNvSpPr/>
          <p:nvPr/>
        </p:nvSpPr>
        <p:spPr>
          <a:xfrm>
            <a:off x="4727535" y="1797319"/>
            <a:ext cx="557704" cy="5577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0420" y="708833"/>
            <a:ext cx="9144000" cy="576064"/>
          </a:xfrm>
        </p:spPr>
        <p:txBody>
          <a:bodyPr/>
          <a:lstStyle/>
          <a:p>
            <a:r>
              <a:rPr lang="ru-RU" sz="2500" b="1" dirty="0" smtClean="0"/>
              <a:t>Классификация складских   роботов</a:t>
            </a:r>
            <a:endParaRPr lang="en-US" sz="2500" b="1" dirty="0" smtClean="0"/>
          </a:p>
          <a:p>
            <a:endParaRPr lang="ko-KR" altLang="en-US" dirty="0"/>
          </a:p>
        </p:txBody>
      </p:sp>
      <p:sp>
        <p:nvSpPr>
          <p:cNvPr id="4" name="Oval 3"/>
          <p:cNvSpPr/>
          <p:nvPr/>
        </p:nvSpPr>
        <p:spPr>
          <a:xfrm>
            <a:off x="765975" y="1778191"/>
            <a:ext cx="557704" cy="5577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21"/>
          <p:cNvSpPr>
            <a:spLocks noChangeAspect="1"/>
          </p:cNvSpPr>
          <p:nvPr/>
        </p:nvSpPr>
        <p:spPr>
          <a:xfrm>
            <a:off x="895939" y="1906920"/>
            <a:ext cx="297776" cy="30026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82094" y="2207183"/>
            <a:ext cx="2979053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dirty="0" smtClean="0"/>
              <a:t>AGV-робот </a:t>
            </a:r>
            <a:r>
              <a:rPr lang="ru-RU" sz="1200" dirty="0"/>
              <a:t>использует </a:t>
            </a:r>
            <a:r>
              <a:rPr lang="ru-RU" sz="1200" dirty="0" smtClean="0"/>
              <a:t>простые</a:t>
            </a:r>
          </a:p>
          <a:p>
            <a:r>
              <a:rPr lang="ru-RU" sz="1200" dirty="0" smtClean="0"/>
              <a:t>датчики</a:t>
            </a:r>
            <a:r>
              <a:rPr lang="ru-RU" sz="1200" dirty="0"/>
              <a:t>, чтобы избежать </a:t>
            </a:r>
            <a:r>
              <a:rPr lang="ru-RU" sz="1200" dirty="0" smtClean="0"/>
              <a:t>столкновения </a:t>
            </a:r>
            <a:r>
              <a:rPr lang="ru-RU" sz="1200" dirty="0"/>
              <a:t>с препятствиями, которые появляются на его пути. Однако программное обеспечение робота не позволяет ему объезжать непредвиденные препятствия</a:t>
            </a:r>
            <a:r>
              <a:rPr lang="ru-RU" sz="1200" dirty="0" smtClean="0"/>
              <a:t>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ru-RU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ru-RU" sz="1200" dirty="0"/>
              <a:t>Кроме того, </a:t>
            </a:r>
            <a:r>
              <a:rPr lang="en-US" sz="1200" dirty="0" smtClean="0"/>
              <a:t>AGV-</a:t>
            </a:r>
            <a:r>
              <a:rPr lang="ru-RU" sz="1200" dirty="0" smtClean="0"/>
              <a:t>роботы </a:t>
            </a:r>
            <a:r>
              <a:rPr lang="ru-RU" sz="1200" dirty="0"/>
              <a:t>отличаются </a:t>
            </a:r>
            <a:endParaRPr lang="en-US" sz="1200" dirty="0" smtClean="0"/>
          </a:p>
          <a:p>
            <a:r>
              <a:rPr lang="ru-RU" sz="1200" dirty="0" smtClean="0"/>
              <a:t>по </a:t>
            </a:r>
            <a:r>
              <a:rPr lang="ru-RU" sz="1200" dirty="0"/>
              <a:t>применяемым системам навигации: по проложенному проводу, по линии, </a:t>
            </a:r>
            <a:endParaRPr lang="en-US" sz="1200" dirty="0" smtClean="0"/>
          </a:p>
          <a:p>
            <a:r>
              <a:rPr lang="ru-RU" sz="1200" dirty="0" smtClean="0"/>
              <a:t>по </a:t>
            </a:r>
            <a:r>
              <a:rPr lang="ru-RU" sz="1200" dirty="0"/>
              <a:t>датчикам, по магнитной ленте и т.п.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82094" y="1530647"/>
            <a:ext cx="283025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b="1" dirty="0"/>
              <a:t>Автоматически управляемое </a:t>
            </a:r>
          </a:p>
          <a:p>
            <a:r>
              <a:rPr lang="ru-RU" sz="1200" b="1" dirty="0"/>
              <a:t>транспортное средство </a:t>
            </a:r>
            <a:endParaRPr lang="ru-RU" sz="1200" b="1" dirty="0" smtClean="0"/>
          </a:p>
          <a:p>
            <a:r>
              <a:rPr lang="ru-RU" sz="1200" b="1" dirty="0" smtClean="0"/>
              <a:t>(</a:t>
            </a:r>
            <a:r>
              <a:rPr lang="ru-RU" sz="1200" b="1" dirty="0" err="1"/>
              <a:t>Automated</a:t>
            </a:r>
            <a:r>
              <a:rPr lang="ru-RU" sz="1200" b="1" dirty="0"/>
              <a:t> </a:t>
            </a:r>
            <a:r>
              <a:rPr lang="ru-RU" sz="1200" b="1" dirty="0" err="1"/>
              <a:t>Guided</a:t>
            </a:r>
            <a:r>
              <a:rPr lang="ru-RU" sz="1200" b="1" dirty="0"/>
              <a:t> </a:t>
            </a:r>
            <a:r>
              <a:rPr lang="ru-RU" sz="1200" b="1" dirty="0" err="1"/>
              <a:t>Vehicles</a:t>
            </a:r>
            <a:r>
              <a:rPr lang="ru-RU" sz="1200" b="1" dirty="0"/>
              <a:t>, AGV);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30174" y="1544573"/>
            <a:ext cx="28302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Автономные мобильные роботы</a:t>
            </a:r>
            <a:r>
              <a:rPr lang="en-US" sz="12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b="1" dirty="0" smtClean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Automated Mobile Robots, AMR).</a:t>
            </a:r>
            <a:r>
              <a:rPr lang="en-US" sz="1200" b="1" dirty="0">
                <a:solidFill>
                  <a:srgbClr val="333333"/>
                </a:solidFill>
                <a:ea typeface="Calibri" panose="020F0502020204030204" pitchFamily="34" charset="0"/>
              </a:rPr>
              <a:t>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630422" y="1939275"/>
            <a:ext cx="31900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AMR-роботы </a:t>
            </a:r>
            <a:r>
              <a:rPr lang="ru-RU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— более совершенные </a:t>
            </a:r>
            <a:endParaRPr lang="ru-RU" sz="1200" dirty="0" smtClean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устройства</a:t>
            </a:r>
            <a:r>
              <a:rPr lang="ru-RU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Они оснащены </a:t>
            </a:r>
            <a:r>
              <a:rPr lang="ru-RU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многочислен-</a:t>
            </a:r>
            <a:r>
              <a:rPr lang="ru-RU" sz="1200" dirty="0" err="1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ными</a:t>
            </a:r>
            <a:r>
              <a:rPr lang="ru-RU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датчиками и мощными бортовыми </a:t>
            </a:r>
            <a:endParaRPr lang="ru-RU" sz="1200" dirty="0" smtClean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компьютерами</a:t>
            </a:r>
            <a:r>
              <a:rPr lang="ru-RU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которые помогают в </a:t>
            </a:r>
            <a:endParaRPr lang="ru-RU" sz="1200" dirty="0" smtClean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реальном </a:t>
            </a:r>
            <a:r>
              <a:rPr lang="ru-RU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времени оценивать изменения окружающей среды. </a:t>
            </a:r>
            <a:endParaRPr lang="ru-RU" sz="1200" dirty="0" smtClean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AMR </a:t>
            </a:r>
            <a:r>
              <a:rPr lang="ru-RU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может динамически менять </a:t>
            </a:r>
            <a:r>
              <a:rPr lang="ru-RU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маршрут </a:t>
            </a:r>
            <a:r>
              <a:rPr lang="ru-RU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используя бортовую карту. </a:t>
            </a:r>
            <a:endParaRPr lang="ru-RU" sz="1200" dirty="0" smtClean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Соответственно</a:t>
            </a:r>
            <a:r>
              <a:rPr lang="ru-RU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робот планирует </a:t>
            </a:r>
            <a:endParaRPr lang="ru-RU" sz="1200" dirty="0" smtClean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собственный </a:t>
            </a:r>
            <a:r>
              <a:rPr lang="ru-RU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путь, учитывая наиболее </a:t>
            </a:r>
            <a:endParaRPr lang="ru-RU" sz="1200" dirty="0" smtClean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эффективные </a:t>
            </a:r>
            <a:r>
              <a:rPr lang="ru-RU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маршруты. </a:t>
            </a:r>
            <a:endParaRPr lang="ru-RU" sz="1200" dirty="0" smtClean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AMR </a:t>
            </a:r>
            <a:r>
              <a:rPr lang="ru-RU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распознают людей, автомобили, </a:t>
            </a:r>
            <a:endParaRPr lang="ru-RU" sz="1200" dirty="0" smtClean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складскую </a:t>
            </a:r>
            <a:r>
              <a:rPr lang="ru-RU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технику.</a:t>
            </a:r>
            <a:endParaRPr lang="ru-RU" sz="1200" dirty="0"/>
          </a:p>
        </p:txBody>
      </p:sp>
      <p:sp>
        <p:nvSpPr>
          <p:cNvPr id="46" name="Block Arc 41">
            <a:extLst>
              <a:ext uri="{FF2B5EF4-FFF2-40B4-BE49-F238E27FC236}">
                <a16:creationId xmlns:a16="http://schemas.microsoft.com/office/drawing/2014/main" xmlns="" id="{A4ACECE5-3775-41EF-966C-B773D7CAE4BC}"/>
              </a:ext>
            </a:extLst>
          </p:cNvPr>
          <p:cNvSpPr/>
          <p:nvPr/>
        </p:nvSpPr>
        <p:spPr>
          <a:xfrm>
            <a:off x="4868979" y="1939275"/>
            <a:ext cx="274817" cy="26910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6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0" y="517840"/>
            <a:ext cx="4104456" cy="480475"/>
            <a:chOff x="3779911" y="3327771"/>
            <a:chExt cx="1584177" cy="480475"/>
          </a:xfrm>
        </p:grpSpPr>
        <p:sp>
          <p:nvSpPr>
            <p:cNvPr id="6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0" y="2105532"/>
            <a:ext cx="4104456" cy="690301"/>
            <a:chOff x="3779911" y="3327771"/>
            <a:chExt cx="1584177" cy="690301"/>
          </a:xfrm>
        </p:grpSpPr>
        <p:sp>
          <p:nvSpPr>
            <p:cNvPr id="10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KIVA AMAZON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 Placeholder 18"/>
            <p:cNvSpPr txBox="1">
              <a:spLocks/>
            </p:cNvSpPr>
            <p:nvPr/>
          </p:nvSpPr>
          <p:spPr>
            <a:xfrm>
              <a:off x="3779911" y="3768492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ru-RU" sz="12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0" indent="0">
                <a:buNone/>
              </a:pPr>
              <a:endParaRPr lang="ru-RU" sz="12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0" indent="0">
                <a:buNone/>
              </a:pPr>
              <a:r>
                <a:rPr lang="ru-RU" sz="1200" dirty="0" smtClean="0"/>
                <a:t>Первый распространённый робот на складах </a:t>
              </a:r>
              <a:r>
                <a:rPr lang="en-US" sz="1200" dirty="0" smtClean="0"/>
                <a:t>AMAZON</a:t>
              </a:r>
              <a:r>
                <a:rPr lang="ru-RU" sz="1200" dirty="0"/>
                <a:t>внешне напоминает большой </a:t>
              </a:r>
              <a:r>
                <a:rPr lang="ru-RU" sz="1200" dirty="0" err="1"/>
                <a:t>робопылесос</a:t>
              </a:r>
              <a:r>
                <a:rPr lang="ru-RU" sz="1200" dirty="0"/>
                <a:t>, способный самостоятельно кататься по складскому помещению со скоростью порядка 8 км/ч, перевозя грузы до 317 </a:t>
              </a:r>
              <a:r>
                <a:rPr lang="ru-RU" sz="1200" dirty="0" smtClean="0"/>
                <a:t>кг</a:t>
              </a:r>
              <a:endParaRPr lang="en-US" sz="12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0" indent="0">
                <a:buNone/>
              </a:pP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Китай</a:t>
              </a:r>
              <a:endParaRPr lang="ru-RU" sz="1200" dirty="0" smtClean="0"/>
            </a:p>
          </p:txBody>
        </p:sp>
      </p:grpSp>
      <p:sp>
        <p:nvSpPr>
          <p:cNvPr id="15" name="Text Placeholder 18"/>
          <p:cNvSpPr txBox="1">
            <a:spLocks/>
          </p:cNvSpPr>
          <p:nvPr/>
        </p:nvSpPr>
        <p:spPr>
          <a:xfrm>
            <a:off x="4572000" y="4098452"/>
            <a:ext cx="4104456" cy="5208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/>
              <a:t>Sparrow</a:t>
            </a:r>
          </a:p>
          <a:p>
            <a:pPr marL="0" indent="0">
              <a:buNone/>
            </a:pPr>
            <a:r>
              <a:rPr lang="ru-RU" sz="1200" dirty="0" err="1"/>
              <a:t>Sparrow</a:t>
            </a:r>
            <a:r>
              <a:rPr lang="ru-RU" sz="1200" dirty="0"/>
              <a:t> – робот, представленный в ноябре 2022 года, может извлекать отдельные товары из ячеек хранения и помещать их в большие пластиковые контейнеры</a:t>
            </a:r>
            <a:r>
              <a:rPr lang="ru-RU" sz="1200" dirty="0" smtClean="0"/>
              <a:t>.</a:t>
            </a:r>
            <a:endParaRPr lang="en-US" sz="1200" dirty="0" smtClean="0"/>
          </a:p>
          <a:p>
            <a:pPr marL="0" indent="0">
              <a:buNone/>
            </a:pPr>
            <a:r>
              <a:rPr lang="ru-RU" sz="1200" dirty="0" smtClean="0">
                <a:solidFill>
                  <a:schemeClr val="accent4"/>
                </a:solidFill>
                <a:cs typeface="Arial" pitchFamily="34" charset="0"/>
              </a:rPr>
              <a:t>Китай</a:t>
            </a:r>
            <a:endParaRPr lang="en-US" sz="12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Text Placeholder 17"/>
          <p:cNvSpPr txBox="1">
            <a:spLocks/>
          </p:cNvSpPr>
          <p:nvPr/>
        </p:nvSpPr>
        <p:spPr>
          <a:xfrm>
            <a:off x="179512" y="489287"/>
            <a:ext cx="2252308" cy="208513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4807791"/>
            <a:ext cx="9216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ЦТТ «Клуб «Мехатроника»                                                                                                                                                                                                2024          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 Placeholder 18"/>
          <p:cNvSpPr txBox="1">
            <a:spLocks/>
          </p:cNvSpPr>
          <p:nvPr/>
        </p:nvSpPr>
        <p:spPr>
          <a:xfrm>
            <a:off x="4553082" y="820364"/>
            <a:ext cx="4339398" cy="24958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/>
              <a:t>OMRON</a:t>
            </a:r>
            <a:endParaRPr lang="ru-RU" sz="1200" b="1" dirty="0" smtClean="0"/>
          </a:p>
          <a:p>
            <a:pPr marL="0" indent="0">
              <a:buNone/>
            </a:pPr>
            <a:r>
              <a:rPr lang="ru-RU" sz="1200" dirty="0"/>
              <a:t>Используя искусственный интеллект, машина самостоятельно планирует маршруты транспортировки, рассчитывая оптимальный по времени и сложности маршрут. 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>
                <a:solidFill>
                  <a:schemeClr val="accent4"/>
                </a:solidFill>
                <a:cs typeface="Arial" pitchFamily="34" charset="0"/>
              </a:rPr>
              <a:t>Япония</a:t>
            </a:r>
            <a:endParaRPr lang="en-US" sz="1200" dirty="0">
              <a:solidFill>
                <a:schemeClr val="accent4"/>
              </a:solidFill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r="1444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r="7982"/>
          <a:stretch>
            <a:fillRect/>
          </a:stretch>
        </p:blipFill>
        <p:spPr/>
      </p:pic>
      <p:pic>
        <p:nvPicPr>
          <p:cNvPr id="31" name="Рисунок 30"/>
          <p:cNvPicPr>
            <a:picLocks noGrp="1" noChangeAspect="1"/>
          </p:cNvPicPr>
          <p:nvPr>
            <p:ph type="pic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" b="2470"/>
          <a:stretch>
            <a:fillRect/>
          </a:stretch>
        </p:blipFill>
        <p:spPr/>
      </p:pic>
      <p:sp>
        <p:nvSpPr>
          <p:cNvPr id="30" name="Text Placeholder 1"/>
          <p:cNvSpPr txBox="1">
            <a:spLocks/>
          </p:cNvSpPr>
          <p:nvPr/>
        </p:nvSpPr>
        <p:spPr>
          <a:xfrm>
            <a:off x="107504" y="774728"/>
            <a:ext cx="9144000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/>
              <a:t>Наиболее </a:t>
            </a:r>
          </a:p>
          <a:p>
            <a:pPr marL="0" indent="0">
              <a:buNone/>
            </a:pPr>
            <a:r>
              <a:rPr lang="ru-RU" sz="1800" b="1" dirty="0" smtClean="0"/>
              <a:t>Распространенные </a:t>
            </a:r>
          </a:p>
          <a:p>
            <a:pPr marL="0" indent="0">
              <a:buNone/>
            </a:pPr>
            <a:r>
              <a:rPr lang="ru-RU" sz="1800" b="1" dirty="0" smtClean="0"/>
              <a:t>и известные в мире</a:t>
            </a:r>
          </a:p>
          <a:p>
            <a:pPr marL="0" indent="0">
              <a:buNone/>
            </a:pPr>
            <a:r>
              <a:rPr lang="ru-RU" sz="1800" b="1" dirty="0" smtClean="0"/>
              <a:t>складские роботы</a:t>
            </a:r>
          </a:p>
          <a:p>
            <a:pPr marL="0" indent="0">
              <a:buNone/>
            </a:pPr>
            <a:endParaRPr lang="ru-RU" sz="2500" b="1" dirty="0"/>
          </a:p>
          <a:p>
            <a:pPr marL="0" indent="0">
              <a:buNone/>
            </a:pPr>
            <a:endParaRPr lang="ru-RU" sz="2500" b="1" dirty="0" smtClean="0"/>
          </a:p>
          <a:p>
            <a:pPr marL="0" indent="0">
              <a:buNone/>
            </a:pPr>
            <a:endParaRPr lang="en-US" sz="2500" b="1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690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807791"/>
            <a:ext cx="9216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ЦТТ «Клуб «Мехатроника»                                                                                                                                                                                                2024          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843558"/>
            <a:ext cx="374441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dirty="0"/>
              <a:t>Наша работа направлена на создание устройства с конкретной областью применения – </a:t>
            </a:r>
            <a:r>
              <a:rPr lang="ru-RU" sz="1200" dirty="0" smtClean="0"/>
              <a:t>небольшие склады-пункты выдачи товаров маркетплейсов, в том числе ОЗОН, Почта России, </a:t>
            </a:r>
            <a:r>
              <a:rPr lang="en-US" sz="1200" dirty="0" err="1" smtClean="0"/>
              <a:t>Wildberri</a:t>
            </a:r>
            <a:r>
              <a:rPr lang="ru-RU" sz="1200" dirty="0" smtClean="0"/>
              <a:t>е</a:t>
            </a:r>
            <a:r>
              <a:rPr lang="en-US" sz="1200" dirty="0" smtClean="0"/>
              <a:t>s</a:t>
            </a:r>
            <a:r>
              <a:rPr lang="ru-RU" sz="1200" dirty="0" smtClean="0"/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020" y="1646680"/>
            <a:ext cx="3744416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200" dirty="0" smtClean="0"/>
              <a:t>Все рассмотренные выше системы роботизации складов очень дорогостоящие. Из-за высокой стоимости они не подходят для роботизации маркетплесов.</a:t>
            </a:r>
            <a:endParaRPr lang="ru-RU" altLang="ko-KR" sz="1200" dirty="0"/>
          </a:p>
          <a:p>
            <a:endParaRPr lang="ru-RU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Основная идея нашей работы заключается в создании двух роботов: доставщика – привозящего груз, и роботизированного стеллажа – способного изменять положение полок.</a:t>
            </a:r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0" t="-1001" r="22301" b="1001"/>
          <a:stretch/>
        </p:blipFill>
        <p:spPr>
          <a:xfrm>
            <a:off x="4572000" y="123478"/>
            <a:ext cx="3801112" cy="476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115576" y="339502"/>
            <a:ext cx="80284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Основные требования к роботам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7754" y="1426511"/>
            <a:ext cx="6570630" cy="61592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12"/>
          <p:cNvSpPr txBox="1"/>
          <p:nvPr/>
        </p:nvSpPr>
        <p:spPr bwMode="auto">
          <a:xfrm>
            <a:off x="1873780" y="1465092"/>
            <a:ext cx="6121914" cy="553998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000" dirty="0"/>
              <a:t>Передвигаться при помощи двигателей на </a:t>
            </a:r>
            <a:r>
              <a:rPr lang="ru-RU" sz="1000" dirty="0" smtClean="0"/>
              <a:t>колесном </a:t>
            </a:r>
            <a:r>
              <a:rPr lang="ru-RU" sz="1000" dirty="0"/>
              <a:t>ходу, используя </a:t>
            </a:r>
            <a:r>
              <a:rPr lang="ru-RU" sz="1000" dirty="0" smtClean="0"/>
              <a:t>два датчика цвета для </a:t>
            </a:r>
          </a:p>
          <a:p>
            <a:pPr lvl="0"/>
            <a:r>
              <a:rPr lang="ru-RU" sz="1000" dirty="0" smtClean="0"/>
              <a:t>отслеживания черной линии - линии логистики. Датчики работают в режиме «яркость отраженного </a:t>
            </a:r>
          </a:p>
          <a:p>
            <a:pPr lvl="0"/>
            <a:r>
              <a:rPr lang="ru-RU" sz="1000" dirty="0" smtClean="0"/>
              <a:t>света». Для плавности хода использован коэффициент пропорциональности</a:t>
            </a:r>
            <a:endParaRPr lang="ru-RU" sz="1000" dirty="0"/>
          </a:p>
        </p:txBody>
      </p:sp>
      <p:sp>
        <p:nvSpPr>
          <p:cNvPr id="5" name="Oval 4"/>
          <p:cNvSpPr/>
          <p:nvPr/>
        </p:nvSpPr>
        <p:spPr>
          <a:xfrm>
            <a:off x="1115576" y="1392293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43454" y="1482387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57754" y="2263268"/>
            <a:ext cx="6570630" cy="61592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12"/>
          <p:cNvSpPr txBox="1"/>
          <p:nvPr/>
        </p:nvSpPr>
        <p:spPr bwMode="auto">
          <a:xfrm>
            <a:off x="1897677" y="4044687"/>
            <a:ext cx="5962793" cy="400110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000" dirty="0" smtClean="0"/>
              <a:t>Вставать в режим ожидания подачи полки, для чего делать небольшое движение назад и остановку двигателей на определенное время. Производить выгрузку.</a:t>
            </a:r>
            <a:endParaRPr lang="ru-RU" sz="1000" dirty="0"/>
          </a:p>
        </p:txBody>
      </p:sp>
      <p:sp>
        <p:nvSpPr>
          <p:cNvPr id="34" name="Oval 33"/>
          <p:cNvSpPr/>
          <p:nvPr/>
        </p:nvSpPr>
        <p:spPr>
          <a:xfrm>
            <a:off x="1115576" y="2229050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243454" y="2319144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57754" y="3100025"/>
            <a:ext cx="6570630" cy="615921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12"/>
          <p:cNvSpPr txBox="1"/>
          <p:nvPr/>
        </p:nvSpPr>
        <p:spPr bwMode="auto">
          <a:xfrm>
            <a:off x="1855880" y="3225016"/>
            <a:ext cx="5884471" cy="400110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000" dirty="0" smtClean="0"/>
              <a:t>Двигаться по </a:t>
            </a:r>
            <a:r>
              <a:rPr lang="ru-RU" sz="1000" dirty="0" err="1" smtClean="0"/>
              <a:t>таймингу</a:t>
            </a:r>
            <a:r>
              <a:rPr lang="ru-RU" sz="1000" dirty="0" smtClean="0"/>
              <a:t> (также можно по ультразвуковому датчику). </a:t>
            </a:r>
          </a:p>
          <a:p>
            <a:pPr lvl="0">
              <a:defRPr/>
            </a:pPr>
            <a:r>
              <a:rPr lang="ru-RU" sz="1000" dirty="0" smtClean="0"/>
              <a:t>Производить нажатие датчика касания на стеллаже.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115576" y="3065807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243454" y="3155901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Rectangle 36"/>
          <p:cNvSpPr/>
          <p:nvPr/>
        </p:nvSpPr>
        <p:spPr>
          <a:xfrm>
            <a:off x="1425064" y="3930016"/>
            <a:ext cx="6570630" cy="615921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38"/>
          <p:cNvSpPr/>
          <p:nvPr/>
        </p:nvSpPr>
        <p:spPr>
          <a:xfrm>
            <a:off x="1122605" y="3902564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250482" y="3963742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schemeClr val="accent3"/>
                </a:solidFill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2"/>
          <p:cNvSpPr txBox="1"/>
          <p:nvPr/>
        </p:nvSpPr>
        <p:spPr bwMode="auto">
          <a:xfrm>
            <a:off x="1799933" y="923368"/>
            <a:ext cx="5738578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ko-KR" sz="14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По техническому заданию робот </a:t>
            </a:r>
            <a:r>
              <a:rPr lang="ru-RU" altLang="ko-KR" sz="1400" b="1" dirty="0" smtClean="0">
                <a:cs typeface="Arial" pitchFamily="34" charset="0"/>
              </a:rPr>
              <a:t>Доставщик</a:t>
            </a:r>
            <a:r>
              <a:rPr lang="ru-RU" altLang="ko-KR" sz="14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должен:</a:t>
            </a:r>
            <a:endParaRPr lang="ko-KR" altLang="en-US" sz="1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61079" y="2390134"/>
            <a:ext cx="5879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 smtClean="0"/>
              <a:t>Определять цветную маркировку получаемого груза и выбирать нужное направление логистики. (Красный – на лево, Зеленый на право).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79512" y="4807791"/>
            <a:ext cx="9216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ЦТТ «Клуб «Мехатроника»                                                                                                                                                                                                2024          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115576" y="339502"/>
            <a:ext cx="80284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Основные требования к роботам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7754" y="1426511"/>
            <a:ext cx="6570630" cy="61592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12"/>
          <p:cNvSpPr txBox="1"/>
          <p:nvPr/>
        </p:nvSpPr>
        <p:spPr bwMode="auto">
          <a:xfrm>
            <a:off x="1873780" y="1542036"/>
            <a:ext cx="6010588" cy="400110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000" dirty="0" smtClean="0"/>
              <a:t>Находиться в режиме ожидания до срабатывания датчика касания, соответствующего товару </a:t>
            </a:r>
          </a:p>
          <a:p>
            <a:pPr lvl="0"/>
            <a:r>
              <a:rPr lang="ru-RU" sz="1000" dirty="0" smtClean="0"/>
              <a:t>определенной цветной маркировки.</a:t>
            </a:r>
            <a:endParaRPr lang="ru-RU" sz="1000" dirty="0"/>
          </a:p>
        </p:txBody>
      </p:sp>
      <p:sp>
        <p:nvSpPr>
          <p:cNvPr id="5" name="Oval 4"/>
          <p:cNvSpPr/>
          <p:nvPr/>
        </p:nvSpPr>
        <p:spPr>
          <a:xfrm>
            <a:off x="1115576" y="1392293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43454" y="1482387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57754" y="2263268"/>
            <a:ext cx="6570630" cy="61592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12"/>
          <p:cNvSpPr txBox="1"/>
          <p:nvPr/>
        </p:nvSpPr>
        <p:spPr bwMode="auto">
          <a:xfrm>
            <a:off x="1897677" y="4121631"/>
            <a:ext cx="5962793" cy="246221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000" dirty="0" smtClean="0"/>
              <a:t>Начинать движение после получения груза в медленном режиме.</a:t>
            </a:r>
            <a:endParaRPr lang="ru-RU" sz="1000" dirty="0"/>
          </a:p>
        </p:txBody>
      </p:sp>
      <p:sp>
        <p:nvSpPr>
          <p:cNvPr id="34" name="Oval 33"/>
          <p:cNvSpPr/>
          <p:nvPr/>
        </p:nvSpPr>
        <p:spPr>
          <a:xfrm>
            <a:off x="1115576" y="2229050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243454" y="2319144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57754" y="3100025"/>
            <a:ext cx="6570630" cy="615921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12"/>
          <p:cNvSpPr txBox="1"/>
          <p:nvPr/>
        </p:nvSpPr>
        <p:spPr bwMode="auto">
          <a:xfrm>
            <a:off x="1855880" y="3148072"/>
            <a:ext cx="6004590" cy="553998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000" dirty="0" smtClean="0"/>
              <a:t>Останавливать движение при достижении нижней границы опускания полки. Находится в режиме ожидания, пока робот-доставщик «помещает» груз на полку</a:t>
            </a:r>
            <a:endParaRPr lang="ru-RU" sz="1000" dirty="0"/>
          </a:p>
          <a:p>
            <a:pPr>
              <a:defRPr/>
            </a:pP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115576" y="3065807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243454" y="3155901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Rectangle 36"/>
          <p:cNvSpPr/>
          <p:nvPr/>
        </p:nvSpPr>
        <p:spPr>
          <a:xfrm>
            <a:off x="1425064" y="3930016"/>
            <a:ext cx="6570630" cy="615921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38"/>
          <p:cNvSpPr/>
          <p:nvPr/>
        </p:nvSpPr>
        <p:spPr>
          <a:xfrm>
            <a:off x="1122605" y="3902564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250482" y="3963742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schemeClr val="accent3"/>
                </a:solidFill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2"/>
          <p:cNvSpPr txBox="1"/>
          <p:nvPr/>
        </p:nvSpPr>
        <p:spPr bwMode="auto">
          <a:xfrm>
            <a:off x="1799933" y="923368"/>
            <a:ext cx="5738578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ko-KR" sz="14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По техническому заданию робот </a:t>
            </a:r>
            <a:r>
              <a:rPr lang="ru-RU" altLang="ko-KR" sz="1400" b="1" dirty="0" smtClean="0">
                <a:cs typeface="Arial" pitchFamily="34" charset="0"/>
              </a:rPr>
              <a:t>Стеллаж</a:t>
            </a:r>
            <a:r>
              <a:rPr lang="ru-RU" altLang="ko-KR" sz="14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должен:</a:t>
            </a:r>
            <a:endParaRPr lang="ko-KR" altLang="en-US" sz="1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61078" y="2390134"/>
            <a:ext cx="616730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 smtClean="0"/>
              <a:t>Запускать двигатель в нужном направлении вращения, в зависимости от того, какой датчик касания был нажат</a:t>
            </a:r>
            <a:endParaRPr lang="ru-RU" sz="1000" dirty="0"/>
          </a:p>
          <a:p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79512" y="4807791"/>
            <a:ext cx="9216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ЦТТ «Клуб «Мехатроника»                                                                                                                                                                                                2024          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14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ko-KR" dirty="0" smtClean="0"/>
              <a:t>Процесс сборки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795192"/>
            <a:ext cx="9144000" cy="288032"/>
          </a:xfrm>
        </p:spPr>
        <p:txBody>
          <a:bodyPr/>
          <a:lstStyle/>
          <a:p>
            <a:pPr lvl="0"/>
            <a:r>
              <a:rPr lang="ru-RU" altLang="ko-KR" b="1" dirty="0" smtClean="0">
                <a:solidFill>
                  <a:schemeClr val="accent1">
                    <a:lumMod val="75000"/>
                  </a:schemeClr>
                </a:solidFill>
              </a:rPr>
              <a:t>Особенности проектирования конструктива, которые были учтены при сборке</a:t>
            </a:r>
            <a:endParaRPr lang="en-US" altLang="ko-K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50523" y="1437045"/>
            <a:ext cx="557704" cy="51238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50523" y="2474815"/>
            <a:ext cx="557704" cy="5577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60205" y="3472584"/>
            <a:ext cx="557704" cy="54298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938769" y="2218699"/>
            <a:ext cx="3523224" cy="1159658"/>
            <a:chOff x="5429725" y="-813673"/>
            <a:chExt cx="2789974" cy="1159658"/>
          </a:xfrm>
        </p:grpSpPr>
        <p:sp>
          <p:nvSpPr>
            <p:cNvPr id="30" name="TextBox 29"/>
            <p:cNvSpPr txBox="1"/>
            <p:nvPr/>
          </p:nvSpPr>
          <p:spPr>
            <a:xfrm>
              <a:off x="5429726" y="-423456"/>
              <a:ext cx="2789973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Робот- доставщик может перемещается на колесном ходу, используя черную линию. Линия может быть нанесена в любом помещении</a:t>
              </a:r>
              <a:r>
                <a:rPr lang="en-US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29725" y="-81367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b="1" dirty="0" smtClean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Конструкция ходовой части и логистика</a:t>
              </a:r>
              <a:endParaRPr lang="ko-KR" altLang="en-US" sz="1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919405" y="1189648"/>
            <a:ext cx="3543692" cy="1054795"/>
            <a:chOff x="1467722" y="864722"/>
            <a:chExt cx="2773405" cy="1054795"/>
          </a:xfrm>
        </p:grpSpPr>
        <p:sp>
          <p:nvSpPr>
            <p:cNvPr id="33" name="TextBox 32"/>
            <p:cNvSpPr txBox="1"/>
            <p:nvPr/>
          </p:nvSpPr>
          <p:spPr>
            <a:xfrm>
              <a:off x="1467722" y="1057743"/>
              <a:ext cx="276596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Робот не может навредить человеку, т.к. имеет небольшую мощность, полностью изолированные двигатели и механизмы. При попадании постороннего предмета стеллаж останавливается. 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75162" y="864722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b="1" dirty="0" smtClean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Безопасность</a:t>
              </a:r>
            </a:p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38769" y="3410024"/>
            <a:ext cx="3881703" cy="1178135"/>
            <a:chOff x="1450075" y="1280134"/>
            <a:chExt cx="3140310" cy="1178135"/>
          </a:xfrm>
        </p:grpSpPr>
        <p:sp>
          <p:nvSpPr>
            <p:cNvPr id="39" name="TextBox 38"/>
            <p:cNvSpPr txBox="1"/>
            <p:nvPr/>
          </p:nvSpPr>
          <p:spPr>
            <a:xfrm>
              <a:off x="1450075" y="1688828"/>
              <a:ext cx="3140310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Устройства управляются двумя программами.  Они работают в автономном режиме, и способны взаимодействовать между собой посредством датчиков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50075" y="1280134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b="1" dirty="0" smtClean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Программа управления устройством</a:t>
              </a:r>
              <a:endParaRPr lang="ko-KR" altLang="en-US" sz="1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79512" y="4807791"/>
            <a:ext cx="9216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ЦТТ «Клуб «Мехатроника»                                                                                                                                                                                                2024          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Donut 8">
            <a:extLst>
              <a:ext uri="{FF2B5EF4-FFF2-40B4-BE49-F238E27FC236}">
                <a16:creationId xmlns="" xmlns:a16="http://schemas.microsoft.com/office/drawing/2014/main" id="{F6ECA37A-71E9-4F6A-803C-C1462EE69504}"/>
              </a:ext>
            </a:extLst>
          </p:cNvPr>
          <p:cNvSpPr/>
          <p:nvPr/>
        </p:nvSpPr>
        <p:spPr>
          <a:xfrm>
            <a:off x="4361701" y="1497859"/>
            <a:ext cx="335348" cy="32712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ectangle 18">
            <a:extLst>
              <a:ext uri="{FF2B5EF4-FFF2-40B4-BE49-F238E27FC236}">
                <a16:creationId xmlns="" xmlns:a16="http://schemas.microsoft.com/office/drawing/2014/main" id="{6DDAB969-FDEF-4FE5-AB20-5F4C22659FD6}"/>
              </a:ext>
            </a:extLst>
          </p:cNvPr>
          <p:cNvSpPr/>
          <p:nvPr/>
        </p:nvSpPr>
        <p:spPr>
          <a:xfrm>
            <a:off x="4368049" y="3622933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Rounded Rectangle 25">
            <a:extLst>
              <a:ext uri="{FF2B5EF4-FFF2-40B4-BE49-F238E27FC236}">
                <a16:creationId xmlns:a16="http://schemas.microsoft.com/office/drawing/2014/main" xmlns="" id="{A04E2F38-536B-456C-8D37-CAD59768CF0F}"/>
              </a:ext>
            </a:extLst>
          </p:cNvPr>
          <p:cNvSpPr/>
          <p:nvPr/>
        </p:nvSpPr>
        <p:spPr>
          <a:xfrm>
            <a:off x="4381065" y="2586156"/>
            <a:ext cx="315984" cy="28313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83224"/>
            <a:ext cx="28083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"/>
          <p:cNvSpPr txBox="1">
            <a:spLocks/>
          </p:cNvSpPr>
          <p:nvPr/>
        </p:nvSpPr>
        <p:spPr>
          <a:xfrm>
            <a:off x="-108963" y="161570"/>
            <a:ext cx="9001000" cy="5760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ko-KR" sz="3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21" y="3710210"/>
            <a:ext cx="1312806" cy="96097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8999" y="3373158"/>
            <a:ext cx="283025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200" b="1" dirty="0" smtClean="0">
                <a:cs typeface="Arial" pitchFamily="34" charset="0"/>
              </a:rPr>
              <a:t>Большой сервомотор</a:t>
            </a:r>
            <a:endParaRPr lang="ko-KR" altLang="en-US" sz="1200" b="1" dirty="0">
              <a:cs typeface="Arial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26201" r="23400" b="24799"/>
          <a:stretch/>
        </p:blipFill>
        <p:spPr>
          <a:xfrm>
            <a:off x="2483768" y="3710210"/>
            <a:ext cx="1399671" cy="11133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99792" y="3394085"/>
            <a:ext cx="283025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200" b="1" dirty="0" smtClean="0">
                <a:cs typeface="Arial" pitchFamily="34" charset="0"/>
              </a:rPr>
              <a:t>Средний мотор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5976" y="3389877"/>
            <a:ext cx="283025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200" b="1" dirty="0" smtClean="0">
                <a:cs typeface="Arial" pitchFamily="34" charset="0"/>
              </a:rPr>
              <a:t>Датчик касания</a:t>
            </a:r>
          </a:p>
          <a:p>
            <a:endParaRPr lang="ko-KR" altLang="en-US" sz="1200" b="1" dirty="0"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44" y="3498243"/>
            <a:ext cx="1863416" cy="161496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000370" y="3355901"/>
            <a:ext cx="28302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200" b="1" dirty="0" smtClean="0">
                <a:cs typeface="Arial" pitchFamily="34" charset="0"/>
              </a:rPr>
              <a:t>Контроллер </a:t>
            </a:r>
            <a:r>
              <a:rPr lang="en-US" altLang="ko-KR" sz="1200" b="1" dirty="0" smtClean="0">
                <a:cs typeface="Arial" pitchFamily="34" charset="0"/>
              </a:rPr>
              <a:t>LE</a:t>
            </a:r>
            <a:r>
              <a:rPr lang="en-US" altLang="ko-KR" sz="1200" b="1" dirty="0">
                <a:cs typeface="Arial" pitchFamily="34" charset="0"/>
              </a:rPr>
              <a:t>G</a:t>
            </a:r>
            <a:r>
              <a:rPr lang="en-US" altLang="ko-KR" sz="1200" b="1" dirty="0" smtClean="0">
                <a:cs typeface="Arial" pitchFamily="34" charset="0"/>
              </a:rPr>
              <a:t>O EV3 </a:t>
            </a:r>
            <a:r>
              <a:rPr lang="en-US" altLang="ko-KR" sz="1200" b="1" dirty="0" err="1" smtClean="0">
                <a:cs typeface="Arial" pitchFamily="34" charset="0"/>
              </a:rPr>
              <a:t>Mindstorms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-65572" y="3033894"/>
            <a:ext cx="9144000" cy="288032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None/>
            </a:pPr>
            <a:r>
              <a:rPr lang="ru-RU" altLang="ko-KR" sz="1600" b="1" dirty="0" smtClean="0">
                <a:solidFill>
                  <a:srgbClr val="0DD2D9"/>
                </a:solidFill>
              </a:rPr>
              <a:t>Компоненты электроники</a:t>
            </a:r>
            <a:endParaRPr lang="en-US" altLang="ko-KR" sz="1600" b="1" dirty="0">
              <a:solidFill>
                <a:srgbClr val="0DD2D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974" y="3795886"/>
            <a:ext cx="1277983" cy="1141699"/>
          </a:xfrm>
          <a:prstGeom prst="rect">
            <a:avLst/>
          </a:prstGeom>
        </p:spPr>
      </p:pic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5" b="175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89732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4538</TotalTime>
  <Words>1038</Words>
  <Application>Microsoft Office PowerPoint</Application>
  <PresentationFormat>Экран (16:9)</PresentationFormat>
  <Paragraphs>141</Paragraphs>
  <Slides>15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 Unicode MS</vt:lpstr>
      <vt:lpstr>맑은 고딕</vt:lpstr>
      <vt:lpstr>Arial</vt:lpstr>
      <vt:lpstr>Calibri</vt:lpstr>
      <vt:lpstr>Times New Roman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Евгения</cp:lastModifiedBy>
  <cp:revision>132</cp:revision>
  <dcterms:created xsi:type="dcterms:W3CDTF">2016-12-05T23:26:54Z</dcterms:created>
  <dcterms:modified xsi:type="dcterms:W3CDTF">2024-04-08T10:04:54Z</dcterms:modified>
</cp:coreProperties>
</file>