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4" r:id="rId5"/>
    <p:sldId id="267" r:id="rId6"/>
    <p:sldId id="265" r:id="rId7"/>
    <p:sldId id="266" r:id="rId8"/>
    <p:sldId id="26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A35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32"/>
  </p:normalViewPr>
  <p:slideViewPr>
    <p:cSldViewPr snapToGrid="0" snapToObjects="1">
      <p:cViewPr>
        <p:scale>
          <a:sx n="33" d="100"/>
          <a:sy n="33" d="100"/>
        </p:scale>
        <p:origin x="-3432" y="-15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6FD73BD-0EDB-564A-854B-F2E12DA75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677403-9FD3-D245-BC1C-B98229E5D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F272-A5C6-794F-B06B-37DFCDBA6751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917D8E-02EE-A94B-9F2D-81CB3CC1A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19792A-87AC-C44E-9FBE-3FC25FA8A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6BB3-A28C-584D-8E7E-FC483D1B1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91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6DAA-85AE-9543-B17F-99EB7C5690C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FD84A-3683-5B45-B25F-B472BA4F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0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DB5464-A9C2-8D4B-9127-A16B53D0F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4"/>
          <a:stretch/>
        </p:blipFill>
        <p:spPr>
          <a:xfrm>
            <a:off x="1596946" y="747131"/>
            <a:ext cx="10606205" cy="6021984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38C03A9D-3F5B-6D44-B31B-E7DB361B8E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240213"/>
            <a:ext cx="4959350" cy="77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04CDE9-A574-9D45-9496-45942405A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82" y="514879"/>
            <a:ext cx="6361578" cy="80772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8955896-852E-144A-B6A8-1BD75AD96209}"/>
              </a:ext>
            </a:extLst>
          </p:cNvPr>
          <p:cNvSpPr/>
          <p:nvPr userDrawn="1"/>
        </p:nvSpPr>
        <p:spPr>
          <a:xfrm>
            <a:off x="-80010" y="6508662"/>
            <a:ext cx="12313921" cy="369332"/>
          </a:xfrm>
          <a:prstGeom prst="rect">
            <a:avLst/>
          </a:prstGeom>
          <a:solidFill>
            <a:srgbClr val="1A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22C507-351C-0146-8B77-045681695DA0}"/>
              </a:ext>
            </a:extLst>
          </p:cNvPr>
          <p:cNvSpPr txBox="1"/>
          <p:nvPr userDrawn="1"/>
        </p:nvSpPr>
        <p:spPr>
          <a:xfrm>
            <a:off x="283062" y="6490374"/>
            <a:ext cx="98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исследовательских</a:t>
            </a: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и проектных работ</a:t>
            </a: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«Транспорт будущего»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D1F111B6-75EE-BD49-9F58-9D235D9DC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36" y="2141034"/>
            <a:ext cx="6621638" cy="184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Название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61614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нт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35A5397-51B3-E34D-9337-5F3DC4610EC0}"/>
              </a:ext>
            </a:extLst>
          </p:cNvPr>
          <p:cNvSpPr/>
          <p:nvPr userDrawn="1"/>
        </p:nvSpPr>
        <p:spPr>
          <a:xfrm>
            <a:off x="-80010" y="6508662"/>
            <a:ext cx="12313921" cy="369332"/>
          </a:xfrm>
          <a:prstGeom prst="rect">
            <a:avLst/>
          </a:prstGeom>
          <a:solidFill>
            <a:srgbClr val="1A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6CCF45-3795-B946-AC86-8DB98325FF40}"/>
              </a:ext>
            </a:extLst>
          </p:cNvPr>
          <p:cNvSpPr txBox="1"/>
          <p:nvPr userDrawn="1"/>
        </p:nvSpPr>
        <p:spPr>
          <a:xfrm>
            <a:off x="283062" y="6490374"/>
            <a:ext cx="881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исследовательских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и проектных работ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«Транспорт будущего»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F1EBE-D896-B048-9DF0-90198971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8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2">
            <a:extLst>
              <a:ext uri="{FF2B5EF4-FFF2-40B4-BE49-F238E27FC236}">
                <a16:creationId xmlns:a16="http://schemas.microsoft.com/office/drawing/2014/main" xmlns="" id="{19508704-E6E1-114E-B271-944ABF76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1656" y="6528107"/>
            <a:ext cx="1789471" cy="33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32A4AC-EC6F-9741-A198-32473B498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744614D-3D7E-0B40-B142-56034A09CD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89973"/>
            <a:ext cx="10515600" cy="50187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941292-5F3D-0D4A-BA25-68B0E8609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3" y="44437"/>
            <a:ext cx="853843" cy="4384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33E78D-4270-8A46-97C8-DC644176C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96887">
            <a:off x="11332847" y="5964874"/>
            <a:ext cx="853843" cy="438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72A28D-CE33-E04E-B354-CB2162B8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>
            <a:off x="-13440" y="1767613"/>
            <a:ext cx="853844" cy="4682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84FC95-9CA6-E24C-B136-2D408C5F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 flipH="1" flipV="1">
            <a:off x="11351596" y="-9571"/>
            <a:ext cx="853844" cy="46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65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7E5D1-82CB-4E9C-88EB-D8D0AD04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EF583E-1201-4528-8F65-72E8B209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C0A00A-628D-482B-94BA-DC28DD59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1F786-9F98-43A2-9E88-BC26E452EF22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100018-08F3-4EAD-91F7-816F4310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43043B-0071-4A8D-B671-9252DA9B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7840C7-5837-4050-8072-DE2DB423B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2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34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5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35EBF-8E6D-B241-A789-B3B2805A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Экзоскелет</a:t>
            </a:r>
            <a:r>
              <a:rPr lang="ru-RU" dirty="0"/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3ED17C-D2D6-884B-AF1F-5856DC486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Шаройко</a:t>
            </a:r>
            <a:r>
              <a:rPr lang="ru-RU" dirty="0"/>
              <a:t> Александр</a:t>
            </a:r>
          </a:p>
          <a:p>
            <a:r>
              <a:rPr lang="ru-RU" dirty="0" err="1"/>
              <a:t>Кушелевский</a:t>
            </a:r>
            <a:r>
              <a:rPr lang="ru-RU" dirty="0"/>
              <a:t> Илья</a:t>
            </a:r>
          </a:p>
          <a:p>
            <a:r>
              <a:rPr lang="ru-RU" dirty="0"/>
              <a:t>Кан </a:t>
            </a:r>
            <a:r>
              <a:rPr lang="ru-RU"/>
              <a:t>Георгий Леонидович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3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5B358-7502-4581-BC76-5137EBAA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77BE94-FF58-4B5F-9235-ECFF963A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865"/>
            <a:ext cx="423110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Получение травм при подъёме и передвижении тяжёлых предметов.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сейчас есть виды работ, которые выполняет человек, но при этом люди подвергаются тяжелым физическим  нагрузкам.  при поднятии тяжестей люди травмируют себя и свою спину. Например, меняют шпалы или рельсы. При этом использовать тяжелую технику, не всегда возможно, безопасно и оперативно.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885" y="1090865"/>
            <a:ext cx="3104147" cy="27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059" y="4074697"/>
            <a:ext cx="4029858" cy="24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5240" y="1420589"/>
            <a:ext cx="2927089" cy="24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046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FA323-0F54-4473-92A5-166BCB94F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44" y="1601064"/>
            <a:ext cx="2811440" cy="7537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2612CE-3B22-4EAC-9ED8-2C058FA5B9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7737" y="2354764"/>
            <a:ext cx="6446293" cy="165576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   Цель проекта-разработать прибор который увеличит грузоподъёмность человека в несколько раз.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43AD3F-FD5C-47D2-AC47-835439E2A1C4}"/>
              </a:ext>
            </a:extLst>
          </p:cNvPr>
          <p:cNvSpPr txBox="1"/>
          <p:nvPr/>
        </p:nvSpPr>
        <p:spPr>
          <a:xfrm>
            <a:off x="669444" y="3667178"/>
            <a:ext cx="242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CBF212-36A1-4352-8C7C-08634A5564DD}"/>
              </a:ext>
            </a:extLst>
          </p:cNvPr>
          <p:cNvSpPr txBox="1"/>
          <p:nvPr/>
        </p:nvSpPr>
        <p:spPr>
          <a:xfrm>
            <a:off x="540143" y="4313509"/>
            <a:ext cx="58814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Выполнить макет из </a:t>
            </a:r>
            <a:r>
              <a:rPr lang="ru-RU" sz="2400" dirty="0" err="1"/>
              <a:t>лего</a:t>
            </a:r>
            <a:endParaRPr lang="ru-RU" sz="2400" dirty="0"/>
          </a:p>
          <a:p>
            <a:r>
              <a:rPr lang="ru-RU" sz="2400" dirty="0"/>
              <a:t>Спроектировать макет из металла</a:t>
            </a:r>
          </a:p>
          <a:p>
            <a:r>
              <a:rPr lang="ru-RU" sz="2400" dirty="0"/>
              <a:t>Изобрести крепление руки к телу человека</a:t>
            </a:r>
          </a:p>
          <a:p>
            <a:r>
              <a:rPr lang="ru-RU" sz="2400" dirty="0"/>
              <a:t>Создать систему управления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6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C50D84-9497-4842-B8D0-7CC268EC1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909558"/>
            <a:ext cx="3156284" cy="2352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543" y="1344732"/>
            <a:ext cx="3250093" cy="23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41053"/>
            <a:ext cx="4381750" cy="23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175" y="3870997"/>
            <a:ext cx="4647699" cy="2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AutoShape 6" descr="blob:https://web.telegram.org/0bc6ab59-3063-4e19-aef8-070aa91ad1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blob:https://web.telegram.org/0bc6ab59-3063-4e19-aef8-070aa91ad1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 l="48838" t="17811"/>
          <a:stretch>
            <a:fillRect/>
          </a:stretch>
        </p:blipFill>
        <p:spPr bwMode="auto">
          <a:xfrm>
            <a:off x="9460729" y="1344732"/>
            <a:ext cx="2499140" cy="3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aga\kvant\Транспорт будущего 2024\ЗАвершенные\Экзоскелет руки Шаройко Кушелевский\картинки\photo_5267363294023374594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41463"/>
            <a:ext cx="3476625" cy="4635500"/>
          </a:xfrm>
          <a:prstGeom prst="rect">
            <a:avLst/>
          </a:prstGeom>
          <a:noFill/>
        </p:spPr>
      </p:pic>
      <p:pic>
        <p:nvPicPr>
          <p:cNvPr id="14339" name="Picture 3" descr="C:\aga\kvant\Транспорт будущего 2024\ЗАвершенные\Экзоскелет руки Шаройко Кушелевский\картинки\photo_5267363294023374609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2171699"/>
            <a:ext cx="4110567" cy="3082925"/>
          </a:xfrm>
          <a:prstGeom prst="rect">
            <a:avLst/>
          </a:prstGeom>
          <a:noFill/>
        </p:spPr>
      </p:pic>
      <p:pic>
        <p:nvPicPr>
          <p:cNvPr id="14340" name="Picture 4" descr="C:\aga\kvant\Транспорт будущего 2024\ЗАвершенные\Экзоскелет руки Шаройко Кушелевский\картинки\photo_5267363294023374586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1541463"/>
            <a:ext cx="3476625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</a:p>
        </p:txBody>
      </p:sp>
      <p:pic>
        <p:nvPicPr>
          <p:cNvPr id="4" name="Содержимое 3" descr="Worm_Ge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0242" y="365125"/>
            <a:ext cx="4154655" cy="2961523"/>
          </a:xfrm>
        </p:spPr>
      </p:pic>
      <p:pic>
        <p:nvPicPr>
          <p:cNvPr id="3074" name="Picture 2" descr="https://avatars.mds.yandex.net/get-mpic/6340948/img_id2319167441217953614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145" y="3698124"/>
            <a:ext cx="4154655" cy="27192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1005856"/>
            <a:ext cx="3980543" cy="33160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1A355D"/>
                </a:solidFill>
                <a:latin typeface="+mj-lt"/>
                <a:ea typeface="+mj-ea"/>
                <a:cs typeface="+mj-cs"/>
              </a:rPr>
              <a:t>В этом месте схема скелета на человеке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3326648"/>
            <a:ext cx="3980543" cy="33160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1A355D"/>
                </a:solidFill>
                <a:latin typeface="+mj-lt"/>
                <a:ea typeface="+mj-ea"/>
                <a:cs typeface="+mj-cs"/>
              </a:rPr>
              <a:t>Червячная передача мощная, позволяет сохранять положение груза без нагрузки </a:t>
            </a:r>
            <a:r>
              <a:rPr lang="ru-RU" sz="3600" b="1">
                <a:solidFill>
                  <a:srgbClr val="1A355D"/>
                </a:solidFill>
                <a:latin typeface="+mj-lt"/>
                <a:ea typeface="+mj-ea"/>
                <a:cs typeface="+mj-cs"/>
              </a:rPr>
              <a:t>на электродвигатель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Чертежи и принципиальные схемы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5555" y="1114199"/>
            <a:ext cx="34861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C:\aga\kvant\Транспорт будущего 2024\ЗАвершенные\Экзоскелет руки Шаройко Кушелевский\картинки\photo_5267363294023374601_y.jpg"/>
          <p:cNvPicPr>
            <a:picLocks noChangeAspect="1" noChangeArrowheads="1"/>
          </p:cNvPicPr>
          <p:nvPr/>
        </p:nvPicPr>
        <p:blipFill>
          <a:blip r:embed="rId3"/>
          <a:srcRect l="14127" t="25028" r="17460" b="43724"/>
          <a:stretch>
            <a:fillRect/>
          </a:stretch>
        </p:blipFill>
        <p:spPr bwMode="auto">
          <a:xfrm>
            <a:off x="7155543" y="4395539"/>
            <a:ext cx="3628572" cy="2209846"/>
          </a:xfrm>
          <a:prstGeom prst="rect">
            <a:avLst/>
          </a:prstGeom>
          <a:noFill/>
        </p:spPr>
      </p:pic>
      <p:pic>
        <p:nvPicPr>
          <p:cNvPr id="13316" name="Picture 4" descr="C:\aga\kvant\Транспорт будущего 2024\ЗАвершенные\Экзоскелет руки Шаройко Кушелевский\картинки\photo_5267363294023374602_y.jpg"/>
          <p:cNvPicPr>
            <a:picLocks noChangeAspect="1" noChangeArrowheads="1"/>
          </p:cNvPicPr>
          <p:nvPr/>
        </p:nvPicPr>
        <p:blipFill>
          <a:blip r:embed="rId4"/>
          <a:srcRect l="22540" t="19851" r="39048" b="55030"/>
          <a:stretch>
            <a:fillRect/>
          </a:stretch>
        </p:blipFill>
        <p:spPr bwMode="auto">
          <a:xfrm>
            <a:off x="8679544" y="1551511"/>
            <a:ext cx="2839486" cy="2475750"/>
          </a:xfrm>
          <a:prstGeom prst="rect">
            <a:avLst/>
          </a:prstGeom>
          <a:noFill/>
        </p:spPr>
      </p:pic>
      <p:pic>
        <p:nvPicPr>
          <p:cNvPr id="13317" name="Picture 5" descr="C:\aga\kvant\Транспорт будущего 2024\ЗАвершенные\Экзоскелет руки Шаройко Кушелевский\картинки\photo_5267363294023374603_y.jpg"/>
          <p:cNvPicPr>
            <a:picLocks noChangeAspect="1" noChangeArrowheads="1"/>
          </p:cNvPicPr>
          <p:nvPr/>
        </p:nvPicPr>
        <p:blipFill>
          <a:blip r:embed="rId5"/>
          <a:srcRect l="39502" t="27946" r="30833" b="39022"/>
          <a:stretch>
            <a:fillRect/>
          </a:stretch>
        </p:blipFill>
        <p:spPr bwMode="auto">
          <a:xfrm>
            <a:off x="6444343" y="1551511"/>
            <a:ext cx="1667554" cy="247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5548F-46D1-46C2-8D6B-22E322FA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820" y="88359"/>
            <a:ext cx="6694801" cy="779381"/>
          </a:xfrm>
        </p:spPr>
        <p:txBody>
          <a:bodyPr/>
          <a:lstStyle/>
          <a:p>
            <a:r>
              <a:rPr lang="ru-RU" dirty="0"/>
              <a:t>Принципиальная схема руки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24FA01-44D2-4546-AD79-43437C8E605F}"/>
              </a:ext>
            </a:extLst>
          </p:cNvPr>
          <p:cNvSpPr txBox="1"/>
          <p:nvPr/>
        </p:nvSpPr>
        <p:spPr>
          <a:xfrm>
            <a:off x="9999532" y="1294688"/>
            <a:ext cx="162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Сервопривод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xmlns="" id="{FA16B979-0582-471D-B56A-3BCFE19D84B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7567301" y="1664020"/>
            <a:ext cx="3243935" cy="143810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Подключение сервоприводов к Arduino » Роботы на платформе Ардуино">
            <a:extLst>
              <a:ext uri="{FF2B5EF4-FFF2-40B4-BE49-F238E27FC236}">
                <a16:creationId xmlns:a16="http://schemas.microsoft.com/office/drawing/2014/main" xmlns="" id="{0678D653-0465-41BA-A0E8-0344F054C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7" t="10067" r="26516" b="22006"/>
          <a:stretch/>
        </p:blipFill>
        <p:spPr bwMode="auto">
          <a:xfrm>
            <a:off x="6089848" y="1578861"/>
            <a:ext cx="2443128" cy="15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8FB99DEF-25E8-416F-825A-E65A8E41BB8B}"/>
              </a:ext>
            </a:extLst>
          </p:cNvPr>
          <p:cNvCxnSpPr>
            <a:cxnSpLocks/>
          </p:cNvCxnSpPr>
          <p:nvPr/>
        </p:nvCxnSpPr>
        <p:spPr>
          <a:xfrm flipV="1">
            <a:off x="7614709" y="1664018"/>
            <a:ext cx="2793662" cy="1561919"/>
          </a:xfrm>
          <a:prstGeom prst="bentConnector3">
            <a:avLst>
              <a:gd name="adj1" fmla="val 10032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9E9D6E61-4957-4371-986F-EB599E3AF88B}"/>
              </a:ext>
            </a:extLst>
          </p:cNvPr>
          <p:cNvCxnSpPr>
            <a:endCxn id="5" idx="1"/>
          </p:cNvCxnSpPr>
          <p:nvPr/>
        </p:nvCxnSpPr>
        <p:spPr>
          <a:xfrm flipV="1">
            <a:off x="7567301" y="1479354"/>
            <a:ext cx="2432231" cy="13152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Подключение джойстика к Arduino Uno: схема и программа">
            <a:extLst>
              <a:ext uri="{FF2B5EF4-FFF2-40B4-BE49-F238E27FC236}">
                <a16:creationId xmlns:a16="http://schemas.microsoft.com/office/drawing/2014/main" xmlns="" id="{4EB2CDD3-EB35-47D1-A4B3-0E5DF2E3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770" r="38882" b="-1"/>
          <a:stretch/>
        </p:blipFill>
        <p:spPr bwMode="auto">
          <a:xfrm rot="16200000">
            <a:off x="7682163" y="4469390"/>
            <a:ext cx="897755" cy="8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E5D29FDF-F508-458D-8EAC-408836EF9309}"/>
              </a:ext>
            </a:extLst>
          </p:cNvPr>
          <p:cNvCxnSpPr/>
          <p:nvPr/>
        </p:nvCxnSpPr>
        <p:spPr>
          <a:xfrm rot="16200000" flipH="1">
            <a:off x="7332293" y="3439680"/>
            <a:ext cx="1350233" cy="61529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2D66E038-203E-4E14-BCE7-E815A9BFF3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48970" y="3420452"/>
            <a:ext cx="1350236" cy="653754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xmlns="" id="{1F737802-6975-4673-A574-B6B1FF19DEBB}"/>
              </a:ext>
            </a:extLst>
          </p:cNvPr>
          <p:cNvCxnSpPr>
            <a:endCxn id="1028" idx="3"/>
          </p:cNvCxnSpPr>
          <p:nvPr/>
        </p:nvCxnSpPr>
        <p:spPr>
          <a:xfrm rot="16200000" flipH="1">
            <a:off x="7391971" y="3683378"/>
            <a:ext cx="1384418" cy="937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xmlns="" id="{6B4ABDC4-DDBB-4475-96E7-02866C33AE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79269" y="3754459"/>
            <a:ext cx="1533975" cy="101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xmlns="" id="{A7716162-A0C6-4C92-B216-C8072F1EBF60}"/>
              </a:ext>
            </a:extLst>
          </p:cNvPr>
          <p:cNvCxnSpPr/>
          <p:nvPr/>
        </p:nvCxnSpPr>
        <p:spPr>
          <a:xfrm rot="5400000">
            <a:off x="6665696" y="3040885"/>
            <a:ext cx="2961121" cy="1011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Купить Драйвер мотора на 43А BTS7960 Arduino/ESP/Raspberry Pi (Доставка  РФ,СНГ)">
            <a:extLst>
              <a:ext uri="{FF2B5EF4-FFF2-40B4-BE49-F238E27FC236}">
                <a16:creationId xmlns:a16="http://schemas.microsoft.com/office/drawing/2014/main" xmlns="" id="{ACC97A2C-7B93-4AAA-B31B-DBE44C57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612" y="2417870"/>
            <a:ext cx="1412975" cy="9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Купить Драйвер мотора на 43А BTS7960 Arduino/ESP/Raspberry Pi (Доставка  РФ,СНГ)">
            <a:extLst>
              <a:ext uri="{FF2B5EF4-FFF2-40B4-BE49-F238E27FC236}">
                <a16:creationId xmlns:a16="http://schemas.microsoft.com/office/drawing/2014/main" xmlns="" id="{95D8F646-5E2A-4C20-876D-897853B0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905" y="3387211"/>
            <a:ext cx="1412975" cy="9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493C728F-F1FC-4DF4-8914-4465484887C3}"/>
              </a:ext>
            </a:extLst>
          </p:cNvPr>
          <p:cNvCxnSpPr/>
          <p:nvPr/>
        </p:nvCxnSpPr>
        <p:spPr>
          <a:xfrm flipV="1">
            <a:off x="8095700" y="1170774"/>
            <a:ext cx="0" cy="44010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xmlns="" id="{D6D66FED-331D-40FA-8F8A-FAB4D37F796F}"/>
              </a:ext>
            </a:extLst>
          </p:cNvPr>
          <p:cNvCxnSpPr/>
          <p:nvPr/>
        </p:nvCxnSpPr>
        <p:spPr>
          <a:xfrm rot="10800000">
            <a:off x="6580265" y="1068224"/>
            <a:ext cx="1457057" cy="5426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7A160CCC-DCD2-40F1-923C-842D24B85B41}"/>
              </a:ext>
            </a:extLst>
          </p:cNvPr>
          <p:cNvCxnSpPr/>
          <p:nvPr/>
        </p:nvCxnSpPr>
        <p:spPr>
          <a:xfrm rot="10800000" flipV="1">
            <a:off x="3341409" y="1068221"/>
            <a:ext cx="3238857" cy="2140723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1" name="Соединитель: уступ 1030">
            <a:extLst>
              <a:ext uri="{FF2B5EF4-FFF2-40B4-BE49-F238E27FC236}">
                <a16:creationId xmlns:a16="http://schemas.microsoft.com/office/drawing/2014/main" xmlns="" id="{9EF114B3-E826-4CDE-A67F-55F4EC6B96D2}"/>
              </a:ext>
            </a:extLst>
          </p:cNvPr>
          <p:cNvCxnSpPr/>
          <p:nvPr/>
        </p:nvCxnSpPr>
        <p:spPr>
          <a:xfrm rot="10800000" flipV="1">
            <a:off x="3401226" y="1170772"/>
            <a:ext cx="4694474" cy="1576699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4" name="Соединитель: уступ 1033">
            <a:extLst>
              <a:ext uri="{FF2B5EF4-FFF2-40B4-BE49-F238E27FC236}">
                <a16:creationId xmlns:a16="http://schemas.microsoft.com/office/drawing/2014/main" xmlns="" id="{FC67DAD3-FF76-407D-ADA1-AEA1F518560A}"/>
              </a:ext>
            </a:extLst>
          </p:cNvPr>
          <p:cNvCxnSpPr/>
          <p:nvPr/>
        </p:nvCxnSpPr>
        <p:spPr>
          <a:xfrm rot="10800000">
            <a:off x="3401229" y="2644927"/>
            <a:ext cx="4195985" cy="487111"/>
          </a:xfrm>
          <a:prstGeom prst="bentConnector3">
            <a:avLst>
              <a:gd name="adj1" fmla="val 4653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Соединитель: уступ 1036">
            <a:extLst>
              <a:ext uri="{FF2B5EF4-FFF2-40B4-BE49-F238E27FC236}">
                <a16:creationId xmlns:a16="http://schemas.microsoft.com/office/drawing/2014/main" xmlns="" id="{01DE0620-16E7-4486-B290-6E45D2E16491}"/>
              </a:ext>
            </a:extLst>
          </p:cNvPr>
          <p:cNvCxnSpPr/>
          <p:nvPr/>
        </p:nvCxnSpPr>
        <p:spPr>
          <a:xfrm rot="10800000">
            <a:off x="3401227" y="2952572"/>
            <a:ext cx="4298534" cy="256374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Соединитель: уступ 1038">
            <a:extLst>
              <a:ext uri="{FF2B5EF4-FFF2-40B4-BE49-F238E27FC236}">
                <a16:creationId xmlns:a16="http://schemas.microsoft.com/office/drawing/2014/main" xmlns="" id="{A9713613-003B-4560-9EEE-051B45D6D78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37810" y="1494635"/>
            <a:ext cx="158314" cy="86884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Соединитель: уступ 1040">
            <a:extLst>
              <a:ext uri="{FF2B5EF4-FFF2-40B4-BE49-F238E27FC236}">
                <a16:creationId xmlns:a16="http://schemas.microsoft.com/office/drawing/2014/main" xmlns="" id="{875BAFC1-B5C5-4A62-B743-9A329970C2DB}"/>
              </a:ext>
            </a:extLst>
          </p:cNvPr>
          <p:cNvCxnSpPr/>
          <p:nvPr/>
        </p:nvCxnSpPr>
        <p:spPr>
          <a:xfrm rot="16200000" flipV="1">
            <a:off x="7728962" y="1455576"/>
            <a:ext cx="175189" cy="148127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Соединитель: уступ 1045">
            <a:extLst>
              <a:ext uri="{FF2B5EF4-FFF2-40B4-BE49-F238E27FC236}">
                <a16:creationId xmlns:a16="http://schemas.microsoft.com/office/drawing/2014/main" xmlns="" id="{70DD1A09-FBDD-48EE-A4F9-383C2D03D1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79350" y="1462214"/>
            <a:ext cx="284209" cy="243863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Соединитель: уступ 1049">
            <a:extLst>
              <a:ext uri="{FF2B5EF4-FFF2-40B4-BE49-F238E27FC236}">
                <a16:creationId xmlns:a16="http://schemas.microsoft.com/office/drawing/2014/main" xmlns="" id="{B0EDC12D-3C5E-409C-AB73-0079C0206E46}"/>
              </a:ext>
            </a:extLst>
          </p:cNvPr>
          <p:cNvCxnSpPr>
            <a:cxnSpLocks/>
          </p:cNvCxnSpPr>
          <p:nvPr/>
        </p:nvCxnSpPr>
        <p:spPr>
          <a:xfrm rot="10800000">
            <a:off x="4086672" y="1429342"/>
            <a:ext cx="3803949" cy="29578"/>
          </a:xfrm>
          <a:prstGeom prst="bentConnector3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Соединитель: уступ 1055">
            <a:extLst>
              <a:ext uri="{FF2B5EF4-FFF2-40B4-BE49-F238E27FC236}">
                <a16:creationId xmlns:a16="http://schemas.microsoft.com/office/drawing/2014/main" xmlns="" id="{F5C6156B-275D-4BC4-B677-15F6B597BC0F}"/>
              </a:ext>
            </a:extLst>
          </p:cNvPr>
          <p:cNvCxnSpPr>
            <a:endCxn id="39" idx="3"/>
          </p:cNvCxnSpPr>
          <p:nvPr/>
        </p:nvCxnSpPr>
        <p:spPr>
          <a:xfrm rot="5400000">
            <a:off x="2608376" y="2408845"/>
            <a:ext cx="2457800" cy="498791"/>
          </a:xfrm>
          <a:prstGeom prst="bent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Соединитель: уступ 1057">
            <a:extLst>
              <a:ext uri="{FF2B5EF4-FFF2-40B4-BE49-F238E27FC236}">
                <a16:creationId xmlns:a16="http://schemas.microsoft.com/office/drawing/2014/main" xmlns="" id="{8C24D3DE-1D90-4510-B5B2-6D76FEB519BC}"/>
              </a:ext>
            </a:extLst>
          </p:cNvPr>
          <p:cNvCxnSpPr/>
          <p:nvPr/>
        </p:nvCxnSpPr>
        <p:spPr>
          <a:xfrm rot="10800000" flipV="1">
            <a:off x="3213219" y="3132035"/>
            <a:ext cx="2776492" cy="1055404"/>
          </a:xfrm>
          <a:prstGeom prst="bentConnector3">
            <a:avLst>
              <a:gd name="adj1" fmla="val 567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Соединитель: уступ 1060">
            <a:extLst>
              <a:ext uri="{FF2B5EF4-FFF2-40B4-BE49-F238E27FC236}">
                <a16:creationId xmlns:a16="http://schemas.microsoft.com/office/drawing/2014/main" xmlns="" id="{A2CD7C17-D12A-49B3-9350-142EAD51E9B8}"/>
              </a:ext>
            </a:extLst>
          </p:cNvPr>
          <p:cNvCxnSpPr/>
          <p:nvPr/>
        </p:nvCxnSpPr>
        <p:spPr>
          <a:xfrm rot="10800000" flipV="1">
            <a:off x="3555054" y="3208945"/>
            <a:ext cx="1995443" cy="82039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2" name="Picture 10" descr="Понижайка | Сравнить цены и купить на Prom.ua">
            <a:extLst>
              <a:ext uri="{FF2B5EF4-FFF2-40B4-BE49-F238E27FC236}">
                <a16:creationId xmlns:a16="http://schemas.microsoft.com/office/drawing/2014/main" xmlns="" id="{28AD81DA-352D-4C89-94CF-A8F9FF9D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905" y="5356409"/>
            <a:ext cx="856657" cy="8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TextBox 1102">
            <a:extLst>
              <a:ext uri="{FF2B5EF4-FFF2-40B4-BE49-F238E27FC236}">
                <a16:creationId xmlns:a16="http://schemas.microsoft.com/office/drawing/2014/main" xmlns="" id="{6434D4C2-2BA2-4187-8A88-6D8937B61C38}"/>
              </a:ext>
            </a:extLst>
          </p:cNvPr>
          <p:cNvSpPr txBox="1"/>
          <p:nvPr/>
        </p:nvSpPr>
        <p:spPr>
          <a:xfrm>
            <a:off x="1013277" y="5628713"/>
            <a:ext cx="77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05" name="Соединитель: уступ 1104">
            <a:extLst>
              <a:ext uri="{FF2B5EF4-FFF2-40B4-BE49-F238E27FC236}">
                <a16:creationId xmlns:a16="http://schemas.microsoft.com/office/drawing/2014/main" xmlns="" id="{BCDE32F6-A203-422E-8CAD-C2F0576C7F97}"/>
              </a:ext>
            </a:extLst>
          </p:cNvPr>
          <p:cNvCxnSpPr/>
          <p:nvPr/>
        </p:nvCxnSpPr>
        <p:spPr>
          <a:xfrm flipV="1">
            <a:off x="1516879" y="5628713"/>
            <a:ext cx="734938" cy="200055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Соединитель: уступ 1106">
            <a:extLst>
              <a:ext uri="{FF2B5EF4-FFF2-40B4-BE49-F238E27FC236}">
                <a16:creationId xmlns:a16="http://schemas.microsoft.com/office/drawing/2014/main" xmlns="" id="{031BCE9B-7B98-4D34-A100-72B0A3DBDC2A}"/>
              </a:ext>
            </a:extLst>
          </p:cNvPr>
          <p:cNvCxnSpPr/>
          <p:nvPr/>
        </p:nvCxnSpPr>
        <p:spPr>
          <a:xfrm>
            <a:off x="1486968" y="5900871"/>
            <a:ext cx="764849" cy="7263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Соединитель: уступ 1108">
            <a:extLst>
              <a:ext uri="{FF2B5EF4-FFF2-40B4-BE49-F238E27FC236}">
                <a16:creationId xmlns:a16="http://schemas.microsoft.com/office/drawing/2014/main" xmlns="" id="{31D2B6D7-AE32-4CB3-997E-18BE5A3261DD}"/>
              </a:ext>
            </a:extLst>
          </p:cNvPr>
          <p:cNvCxnSpPr/>
          <p:nvPr/>
        </p:nvCxnSpPr>
        <p:spPr>
          <a:xfrm flipV="1">
            <a:off x="2978209" y="5784737"/>
            <a:ext cx="363200" cy="188773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1" name="Соединитель: уступ 1110">
            <a:extLst>
              <a:ext uri="{FF2B5EF4-FFF2-40B4-BE49-F238E27FC236}">
                <a16:creationId xmlns:a16="http://schemas.microsoft.com/office/drawing/2014/main" xmlns="" id="{17324102-20F9-44DA-BB05-0DDF58BD2A9D}"/>
              </a:ext>
            </a:extLst>
          </p:cNvPr>
          <p:cNvCxnSpPr/>
          <p:nvPr/>
        </p:nvCxnSpPr>
        <p:spPr>
          <a:xfrm>
            <a:off x="2978209" y="5628713"/>
            <a:ext cx="363200" cy="156024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3" name="Соединитель: уступ 1112">
            <a:extLst>
              <a:ext uri="{FF2B5EF4-FFF2-40B4-BE49-F238E27FC236}">
                <a16:creationId xmlns:a16="http://schemas.microsoft.com/office/drawing/2014/main" xmlns="" id="{8F138F9B-F2F5-40BC-8E21-A3C080052058}"/>
              </a:ext>
            </a:extLst>
          </p:cNvPr>
          <p:cNvCxnSpPr>
            <a:endCxn id="39" idx="2"/>
          </p:cNvCxnSpPr>
          <p:nvPr/>
        </p:nvCxnSpPr>
        <p:spPr>
          <a:xfrm rot="16200000" flipV="1">
            <a:off x="2389065" y="4879397"/>
            <a:ext cx="1397669" cy="413011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5" name="Соединитель: уступ 1114">
            <a:extLst>
              <a:ext uri="{FF2B5EF4-FFF2-40B4-BE49-F238E27FC236}">
                <a16:creationId xmlns:a16="http://schemas.microsoft.com/office/drawing/2014/main" xmlns="" id="{88963C32-D0EF-4DBF-A5BD-49826E0D9221}"/>
              </a:ext>
            </a:extLst>
          </p:cNvPr>
          <p:cNvCxnSpPr>
            <a:endCxn id="1032" idx="1"/>
          </p:cNvCxnSpPr>
          <p:nvPr/>
        </p:nvCxnSpPr>
        <p:spPr>
          <a:xfrm rot="16200000" flipV="1">
            <a:off x="1627534" y="3501877"/>
            <a:ext cx="1837936" cy="669780"/>
          </a:xfrm>
          <a:prstGeom prst="bentConnector4">
            <a:avLst>
              <a:gd name="adj1" fmla="val -18699"/>
              <a:gd name="adj2" fmla="val 134131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8" name="Соединитель: уступ 1117">
            <a:extLst>
              <a:ext uri="{FF2B5EF4-FFF2-40B4-BE49-F238E27FC236}">
                <a16:creationId xmlns:a16="http://schemas.microsoft.com/office/drawing/2014/main" xmlns="" id="{304E78CD-8E39-4665-918A-FF9CBC76BDBA}"/>
              </a:ext>
            </a:extLst>
          </p:cNvPr>
          <p:cNvCxnSpPr/>
          <p:nvPr/>
        </p:nvCxnSpPr>
        <p:spPr>
          <a:xfrm flipV="1">
            <a:off x="3341409" y="2917798"/>
            <a:ext cx="2944023" cy="2866939"/>
          </a:xfrm>
          <a:prstGeom prst="bentConnector3">
            <a:avLst>
              <a:gd name="adj1" fmla="val 88897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0" name="TextBox 1119">
            <a:extLst>
              <a:ext uri="{FF2B5EF4-FFF2-40B4-BE49-F238E27FC236}">
                <a16:creationId xmlns:a16="http://schemas.microsoft.com/office/drawing/2014/main" xmlns="" id="{1DB43390-19F7-4BC4-99A8-17D7600A5EA6}"/>
              </a:ext>
            </a:extLst>
          </p:cNvPr>
          <p:cNvSpPr txBox="1"/>
          <p:nvPr/>
        </p:nvSpPr>
        <p:spPr>
          <a:xfrm>
            <a:off x="2958306" y="5572785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6,5v</a:t>
            </a:r>
            <a:endParaRPr lang="ru-RU" dirty="0"/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xmlns="" id="{104174AE-25A3-4807-ADDC-C02FCF10A9F4}"/>
              </a:ext>
            </a:extLst>
          </p:cNvPr>
          <p:cNvSpPr txBox="1"/>
          <p:nvPr/>
        </p:nvSpPr>
        <p:spPr>
          <a:xfrm>
            <a:off x="720898" y="258324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Мотор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BA07BC71-9C15-40A7-855F-887A92024F32}"/>
              </a:ext>
            </a:extLst>
          </p:cNvPr>
          <p:cNvSpPr txBox="1"/>
          <p:nvPr/>
        </p:nvSpPr>
        <p:spPr>
          <a:xfrm>
            <a:off x="739125" y="31228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Мотор</a:t>
            </a:r>
          </a:p>
        </p:txBody>
      </p:sp>
      <p:cxnSp>
        <p:nvCxnSpPr>
          <p:cNvPr id="1123" name="Соединитель: уступ 1122">
            <a:extLst>
              <a:ext uri="{FF2B5EF4-FFF2-40B4-BE49-F238E27FC236}">
                <a16:creationId xmlns:a16="http://schemas.microsoft.com/office/drawing/2014/main" xmlns="" id="{0F636EFC-4680-40B3-AC0D-976464A0C365}"/>
              </a:ext>
            </a:extLst>
          </p:cNvPr>
          <p:cNvCxnSpPr>
            <a:endCxn id="1121" idx="3"/>
          </p:cNvCxnSpPr>
          <p:nvPr/>
        </p:nvCxnSpPr>
        <p:spPr>
          <a:xfrm rot="10800000">
            <a:off x="1564400" y="2767906"/>
            <a:ext cx="1101889" cy="12700"/>
          </a:xfrm>
          <a:prstGeom prst="bentConnector3">
            <a:avLst>
              <a:gd name="adj1" fmla="val 463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Соединитель: уступ 1124">
            <a:extLst>
              <a:ext uri="{FF2B5EF4-FFF2-40B4-BE49-F238E27FC236}">
                <a16:creationId xmlns:a16="http://schemas.microsoft.com/office/drawing/2014/main" xmlns="" id="{DEC7D0AB-EA7C-496D-BD9C-950B42A99AB2}"/>
              </a:ext>
            </a:extLst>
          </p:cNvPr>
          <p:cNvCxnSpPr>
            <a:endCxn id="162" idx="2"/>
          </p:cNvCxnSpPr>
          <p:nvPr/>
        </p:nvCxnSpPr>
        <p:spPr>
          <a:xfrm rot="10800000">
            <a:off x="1160877" y="3492209"/>
            <a:ext cx="1636415" cy="21742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45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C3059-1A7B-4266-8885-0FFE91A7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56A2D5-5BEC-43FE-9362-ABCA422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ходе реализации проекта у нас сформированные умения и знания</a:t>
            </a:r>
            <a:r>
              <a:rPr lang="en-US" dirty="0"/>
              <a:t>:</a:t>
            </a:r>
            <a:r>
              <a:rPr lang="ru-RU" dirty="0"/>
              <a:t> самостоятельно решать технические задачи в процессе разработки и сборки робота. Создавать действующие модели роботов на основе конструктора </a:t>
            </a:r>
            <a:r>
              <a:rPr lang="en-US" dirty="0"/>
              <a:t>LEGO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13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нспорт будущег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6088</TotalTime>
  <Words>167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Транспорт будущего</vt:lpstr>
      <vt:lpstr>«Экзоскелет»</vt:lpstr>
      <vt:lpstr>проблема</vt:lpstr>
      <vt:lpstr>Цель</vt:lpstr>
      <vt:lpstr>Эволюция проекта</vt:lpstr>
      <vt:lpstr>Слайд 5</vt:lpstr>
      <vt:lpstr>в</vt:lpstr>
      <vt:lpstr>Чертежи и принципиальные схемы</vt:lpstr>
      <vt:lpstr>Принципиальная схема руки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Kvantorium</cp:lastModifiedBy>
  <cp:revision>37</cp:revision>
  <dcterms:created xsi:type="dcterms:W3CDTF">2022-02-08T08:38:01Z</dcterms:created>
  <dcterms:modified xsi:type="dcterms:W3CDTF">2024-04-25T14:16:32Z</dcterms:modified>
</cp:coreProperties>
</file>