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6" r:id="rId2"/>
    <p:sldId id="280" r:id="rId3"/>
    <p:sldId id="278" r:id="rId4"/>
    <p:sldId id="277" r:id="rId5"/>
    <p:sldId id="27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55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/>
    <p:restoredTop sz="94632"/>
  </p:normalViewPr>
  <p:slideViewPr>
    <p:cSldViewPr snapToGrid="0" snapToObjects="1">
      <p:cViewPr>
        <p:scale>
          <a:sx n="50" d="100"/>
          <a:sy n="50" d="100"/>
        </p:scale>
        <p:origin x="-450" y="-3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2720" y="1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C6FD73BD-0EDB-564A-854B-F2E12DA75B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E677403-9FD3-D245-BC1C-B98229E5D4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EF272-A5C6-794F-B06B-37DFCDBA6751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D917D8E-02EE-A94B-9F2D-81CB3CC1A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A19792A-87AC-C44E-9FBE-3FC25FA8A3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66BB3-A28C-584D-8E7E-FC483D1B1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2910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16DAA-85AE-9543-B17F-99EB7C5690CE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FD84A-3683-5B45-B25F-B472BA4FDD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109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контен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335A5397-51B3-E34D-9337-5F3DC4610EC0}"/>
              </a:ext>
            </a:extLst>
          </p:cNvPr>
          <p:cNvSpPr/>
          <p:nvPr userDrawn="1"/>
        </p:nvSpPr>
        <p:spPr>
          <a:xfrm>
            <a:off x="-80010" y="6508662"/>
            <a:ext cx="12313921" cy="369332"/>
          </a:xfrm>
          <a:prstGeom prst="rect">
            <a:avLst/>
          </a:prstGeom>
          <a:solidFill>
            <a:srgbClr val="1A35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D16CCF45-3795-B946-AC86-8DB98325FF40}"/>
              </a:ext>
            </a:extLst>
          </p:cNvPr>
          <p:cNvSpPr txBox="1"/>
          <p:nvPr userDrawn="1"/>
        </p:nvSpPr>
        <p:spPr>
          <a:xfrm>
            <a:off x="283062" y="6490374"/>
            <a:ext cx="8816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0" i="0" u="none" strike="noStrike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Всероссийский конкурс исследовательских</a:t>
            </a:r>
            <a:r>
              <a:rPr lang="en-US" sz="1800" b="0" i="0" u="none" strike="noStrike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800" b="0" i="0" u="none" strike="noStrike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и проектных работ</a:t>
            </a:r>
            <a:r>
              <a:rPr lang="en-US" sz="1800" b="0" i="0" u="none" strike="noStrike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800" b="0" i="0" u="none" strike="noStrike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«Транспорт будущего»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8F1EBE-D896-B048-9DF0-90198971C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0819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2">
            <a:extLst>
              <a:ext uri="{FF2B5EF4-FFF2-40B4-BE49-F238E27FC236}">
                <a16:creationId xmlns="" xmlns:a16="http://schemas.microsoft.com/office/drawing/2014/main" id="{19508704-E6E1-114E-B271-944ABF76F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91656" y="6528107"/>
            <a:ext cx="1789471" cy="330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932A4AC-EC6F-9741-A198-32473B4982E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="" xmlns:a16="http://schemas.microsoft.com/office/drawing/2014/main" id="{2744614D-3D7E-0B40-B142-56034A09CD5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189973"/>
            <a:ext cx="10515600" cy="50187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59941292-5F3D-0D4A-BA25-68B0E8609A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453" y="44437"/>
            <a:ext cx="853843" cy="43846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333E78D-4270-8A46-97C8-DC644176CA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96887">
            <a:off x="11332847" y="5964874"/>
            <a:ext cx="853843" cy="43846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5972A28D-CE33-E04E-B354-CB2162B804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50000"/>
          </a:blip>
          <a:srcRect l="16860" r="64905"/>
          <a:stretch/>
        </p:blipFill>
        <p:spPr>
          <a:xfrm>
            <a:off x="-13440" y="1767613"/>
            <a:ext cx="853844" cy="468234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1884FC95-9CA6-E24C-B136-2D408C5F18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50000"/>
          </a:blip>
          <a:srcRect l="16860" r="64905"/>
          <a:stretch/>
        </p:blipFill>
        <p:spPr>
          <a:xfrm flipH="1" flipV="1">
            <a:off x="11351596" y="-9571"/>
            <a:ext cx="853844" cy="468234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5065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1" cy="1470025"/>
          </a:xfrm>
          <a:prstGeom prst="rect">
            <a:avLst/>
          </a:prstGeom>
        </p:spPr>
        <p:txBody>
          <a:bodyPr lIns="93040" tIns="46520" rIns="93040" bIns="46520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  <a:prstGeom prst="rect">
            <a:avLst/>
          </a:prstGeom>
        </p:spPr>
        <p:txBody>
          <a:bodyPr lIns="93040" tIns="46520" rIns="93040" bIns="4652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 lIns="93040" tIns="46520" rIns="93040" bIns="46520"/>
          <a:lstStyle/>
          <a:p>
            <a:fld id="{6B56D099-9D90-41E8-9B6D-6E016BD969EC}" type="datetimeFigureOut">
              <a:rPr lang="ru-RU" smtClean="0"/>
              <a:pPr/>
              <a:t>18.04.2024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1" y="6356351"/>
            <a:ext cx="3860800" cy="365126"/>
          </a:xfrm>
          <a:prstGeom prst="rect">
            <a:avLst/>
          </a:prstGeom>
        </p:spPr>
        <p:txBody>
          <a:bodyPr lIns="93040" tIns="46520" rIns="93040" bIns="46520"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 lIns="93040" tIns="46520" rIns="93040" bIns="46520"/>
          <a:lstStyle/>
          <a:p>
            <a:fld id="{2CEC6D13-C1EE-4D9D-BA49-582A9279FD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7349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A355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FD6FFF5-7D56-44DD-A2A5-24FCA3EEEE76}"/>
              </a:ext>
            </a:extLst>
          </p:cNvPr>
          <p:cNvSpPr txBox="1"/>
          <p:nvPr/>
        </p:nvSpPr>
        <p:spPr>
          <a:xfrm>
            <a:off x="0" y="420945"/>
            <a:ext cx="12192000" cy="786446"/>
          </a:xfrm>
          <a:prstGeom prst="rect">
            <a:avLst/>
          </a:prstGeom>
          <a:noFill/>
        </p:spPr>
        <p:txBody>
          <a:bodyPr wrap="square" lIns="93040" tIns="46520" rIns="93040" bIns="46520" rtlCol="0">
            <a:spAutoFit/>
          </a:bodyPr>
          <a:lstStyle/>
          <a:p>
            <a:pPr algn="ctr"/>
            <a:r>
              <a:rPr lang="ru-RU" sz="45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RussianRail G Pro" panose="020B0506040000020004" pitchFamily="34" charset="-52"/>
              </a:rPr>
              <a:t>Транспорт </a:t>
            </a:r>
            <a:r>
              <a:rPr lang="ru-RU" sz="4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ussianRail G Pro" panose="020B0506040000020004" pitchFamily="34" charset="-52"/>
              </a:rPr>
              <a:t>будущего</a:t>
            </a:r>
            <a:endParaRPr lang="ru-RU" sz="4500" b="1" dirty="0">
              <a:solidFill>
                <a:schemeClr val="tx1">
                  <a:lumMod val="95000"/>
                  <a:lumOff val="5000"/>
                </a:schemeClr>
              </a:solidFill>
              <a:latin typeface="RussianRail G Pro" panose="020B0506040000020004" pitchFamily="34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7C0D621-BCD6-4544-AFF2-78E02CC2F874}"/>
              </a:ext>
            </a:extLst>
          </p:cNvPr>
          <p:cNvSpPr txBox="1"/>
          <p:nvPr/>
        </p:nvSpPr>
        <p:spPr>
          <a:xfrm>
            <a:off x="0" y="3070899"/>
            <a:ext cx="12192000" cy="663335"/>
          </a:xfrm>
          <a:prstGeom prst="rect">
            <a:avLst/>
          </a:prstGeom>
          <a:noFill/>
        </p:spPr>
        <p:txBody>
          <a:bodyPr wrap="square" lIns="93040" tIns="46520" rIns="93040" bIns="46520" rtlCol="0">
            <a:spAutoFit/>
          </a:bodyPr>
          <a:lstStyle/>
          <a:p>
            <a:pPr algn="ctr"/>
            <a:r>
              <a:rPr lang="ru-RU" sz="3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RussianRail G Pro" panose="020B0506040000020004" pitchFamily="34" charset="-52"/>
              </a:rPr>
              <a:t>ПРИВОЛЖСКАЯ ЖЕЛЕЗНАЯ ДОРОГА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623F956B-B786-4CDD-B107-0BF62A2596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597" y="4881092"/>
            <a:ext cx="3676098" cy="1167861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661DB69D-9AA4-4A24-82B7-F74850345954}"/>
              </a:ext>
            </a:extLst>
          </p:cNvPr>
          <p:cNvSpPr txBox="1">
            <a:spLocks/>
          </p:cNvSpPr>
          <p:nvPr/>
        </p:nvSpPr>
        <p:spPr>
          <a:xfrm>
            <a:off x="0" y="1853352"/>
            <a:ext cx="12192000" cy="8735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lvl="0" algn="l" defTabSz="1198138" rtl="0" eaLnBrk="1" latinLnBrk="0" hangingPunct="1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kern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algn="ctr"/>
            <a:r>
              <a:rPr lang="ru-RU" sz="6500" b="1" dirty="0" smtClean="0">
                <a:solidFill>
                  <a:srgbClr val="FF0000"/>
                </a:solidFill>
                <a:latin typeface="RussianRail G Pro" panose="020B0506040000020004" pitchFamily="34" charset="-52"/>
              </a:rPr>
              <a:t>Робот-пожарный</a:t>
            </a:r>
            <a:endParaRPr lang="ru-RU" sz="6500" b="1" dirty="0">
              <a:solidFill>
                <a:srgbClr val="FF0000"/>
              </a:solidFill>
              <a:latin typeface="RussianRail G Pro" panose="020B0506040000020004" pitchFamily="34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3313" y="4789787"/>
            <a:ext cx="6425343" cy="400099"/>
          </a:xfrm>
          <a:prstGeom prst="rect">
            <a:avLst/>
          </a:prstGeom>
          <a:noFill/>
        </p:spPr>
        <p:txBody>
          <a:bodyPr wrap="square" lIns="121911" tIns="60955" rIns="121911" bIns="60955" rtlCol="0">
            <a:spAutoFit/>
          </a:bodyPr>
          <a:lstStyle/>
          <a:p>
            <a:r>
              <a:rPr lang="ru-RU" b="1" dirty="0" err="1" smtClean="0">
                <a:latin typeface="RussianRail G Pro" panose="020B0506040000020004" pitchFamily="34" charset="-52"/>
              </a:rPr>
              <a:t>Апаков</a:t>
            </a:r>
            <a:r>
              <a:rPr lang="ru-RU" b="1" dirty="0" smtClean="0">
                <a:latin typeface="RussianRail G Pro" panose="020B0506040000020004" pitchFamily="34" charset="-52"/>
              </a:rPr>
              <a:t> Евгений Сергеевич</a:t>
            </a:r>
            <a:endParaRPr lang="ru-RU" b="1" dirty="0">
              <a:latin typeface="RussianRail G Pro" panose="020B0506040000020004" pitchFamily="34" charset="-5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1288" y="6241878"/>
            <a:ext cx="4765079" cy="553280"/>
          </a:xfrm>
          <a:prstGeom prst="rect">
            <a:avLst/>
          </a:prstGeom>
          <a:noFill/>
        </p:spPr>
        <p:txBody>
          <a:bodyPr wrap="square" lIns="121911" tIns="60955" rIns="121911" bIns="60955" rtlCol="0">
            <a:spAutoFit/>
          </a:bodyPr>
          <a:lstStyle/>
          <a:p>
            <a:r>
              <a:rPr lang="ru-RU" sz="1400" b="1" dirty="0" smtClean="0">
                <a:latin typeface="RussianRail G Pro" panose="020B0506040000020004" pitchFamily="34" charset="-52"/>
              </a:rPr>
              <a:t>Научный руководитель</a:t>
            </a:r>
          </a:p>
          <a:p>
            <a:r>
              <a:rPr lang="ru-RU" sz="1400" b="1" dirty="0" smtClean="0">
                <a:latin typeface="RussianRail G Pro" panose="020B0506040000020004" pitchFamily="34" charset="-52"/>
              </a:rPr>
              <a:t>Галкин А.В.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15713" y="5342286"/>
            <a:ext cx="6425343" cy="400099"/>
          </a:xfrm>
          <a:prstGeom prst="rect">
            <a:avLst/>
          </a:prstGeom>
          <a:noFill/>
        </p:spPr>
        <p:txBody>
          <a:bodyPr wrap="square" lIns="121911" tIns="60955" rIns="121911" bIns="60955" rtlCol="0">
            <a:spAutoFit/>
          </a:bodyPr>
          <a:lstStyle/>
          <a:p>
            <a:r>
              <a:rPr lang="ru-RU" b="1" dirty="0" err="1" smtClean="0">
                <a:latin typeface="RussianRail G Pro" panose="020B0506040000020004" pitchFamily="34" charset="-52"/>
              </a:rPr>
              <a:t>Белолипецкий</a:t>
            </a:r>
            <a:r>
              <a:rPr lang="ru-RU" b="1" dirty="0" smtClean="0">
                <a:latin typeface="RussianRail G Pro" panose="020B0506040000020004" pitchFamily="34" charset="-52"/>
              </a:rPr>
              <a:t> Платон Александрович</a:t>
            </a:r>
            <a:endParaRPr lang="ru-RU" b="1" dirty="0">
              <a:latin typeface="RussianRail G Pro" panose="020B0506040000020004" pitchFamily="34" charset="-5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65126"/>
            <a:ext cx="10515600" cy="680819"/>
          </a:xfrm>
          <a:prstGeom prst="rect">
            <a:avLst/>
          </a:prstGeom>
        </p:spPr>
        <p:txBody>
          <a:bodyPr lIns="93040" tIns="46520" rIns="93040" bIns="46520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smtClean="0">
                <a:ln>
                  <a:noFill/>
                </a:ln>
                <a:solidFill>
                  <a:srgbClr val="1A355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Проблема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A355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724989" y="1706880"/>
            <a:ext cx="4804954" cy="2119284"/>
          </a:xfrm>
          <a:prstGeom prst="rect">
            <a:avLst/>
          </a:prstGeom>
        </p:spPr>
        <p:txBody>
          <a:bodyPr lIns="93040" tIns="46520" rIns="93040" bIns="4652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Локализация пожара отнимает здоровье</a:t>
            </a:r>
            <a:r>
              <a:rPr lang="ru-RU" sz="2600" dirty="0" smtClean="0"/>
              <a:t> и жизни людей.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aga\kvant\Дорога в будущее\Робот ПОЖАРНЫЙ Апаков Белолипецкий\bedc739d-8d4c-4fbf-8a4d-b26532aff20e.jfif"/>
          <p:cNvPicPr>
            <a:picLocks noChangeAspect="1" noChangeArrowheads="1"/>
          </p:cNvPicPr>
          <p:nvPr/>
        </p:nvPicPr>
        <p:blipFill>
          <a:blip r:embed="rId2"/>
          <a:srcRect t="5187" b="24313"/>
          <a:stretch>
            <a:fillRect/>
          </a:stretch>
        </p:blipFill>
        <p:spPr bwMode="auto">
          <a:xfrm>
            <a:off x="6109268" y="1602979"/>
            <a:ext cx="4730181" cy="44463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CCB06351-070C-BA4E-B3FF-91B5FFA8E349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5257800" cy="680819"/>
          </a:xfrm>
          <a:prstGeom prst="rect">
            <a:avLst/>
          </a:prstGeom>
        </p:spPr>
        <p:txBody>
          <a:bodyPr lIns="93040" tIns="46520" rIns="93040" bIns="46520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smtClean="0">
                <a:ln>
                  <a:noFill/>
                </a:ln>
                <a:solidFill>
                  <a:srgbClr val="1A355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Цель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A355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33FF7BD1-3AC9-2745-916E-1E40BA1F09FB}"/>
              </a:ext>
            </a:extLst>
          </p:cNvPr>
          <p:cNvSpPr txBox="1">
            <a:spLocks/>
          </p:cNvSpPr>
          <p:nvPr/>
        </p:nvSpPr>
        <p:spPr>
          <a:xfrm>
            <a:off x="838200" y="1799573"/>
            <a:ext cx="5257800" cy="3024976"/>
          </a:xfrm>
          <a:prstGeom prst="rect">
            <a:avLst/>
          </a:prstGeom>
        </p:spPr>
        <p:txBody>
          <a:bodyPr lIns="93040" tIns="46520" rIns="93040" bIns="46520"/>
          <a:lstStyle/>
          <a:p>
            <a:pPr lvl="0">
              <a:defRPr/>
            </a:pPr>
            <a:r>
              <a:rPr lang="ru-RU" dirty="0" smtClean="0"/>
              <a:t>Цель проекта – разработать робота, который способен найти настоящий источник огня, приблизится к нему, и локализовать пожар.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33FF7BD1-3AC9-2745-916E-1E40BA1F09FB}"/>
              </a:ext>
            </a:extLst>
          </p:cNvPr>
          <p:cNvSpPr txBox="1">
            <a:spLocks/>
          </p:cNvSpPr>
          <p:nvPr/>
        </p:nvSpPr>
        <p:spPr>
          <a:xfrm>
            <a:off x="6096000" y="1799573"/>
            <a:ext cx="5257800" cy="1902019"/>
          </a:xfrm>
          <a:prstGeom prst="rect">
            <a:avLst/>
          </a:prstGeom>
        </p:spPr>
        <p:txBody>
          <a:bodyPr/>
          <a:lstStyle/>
          <a:p>
            <a:r>
              <a:rPr lang="ru-RU" sz="2000" dirty="0" smtClean="0"/>
              <a:t>Задачи проекта:</a:t>
            </a:r>
          </a:p>
          <a:p>
            <a:r>
              <a:rPr lang="ru-RU" sz="2000" dirty="0" smtClean="0"/>
              <a:t>Собрать робота;</a:t>
            </a:r>
          </a:p>
          <a:p>
            <a:r>
              <a:rPr lang="ru-RU" sz="2000" dirty="0" smtClean="0"/>
              <a:t>Разработать алгоритм поиска огня;</a:t>
            </a:r>
          </a:p>
          <a:p>
            <a:r>
              <a:rPr lang="ru-RU" sz="2000" dirty="0" smtClean="0"/>
              <a:t>Разработать </a:t>
            </a:r>
            <a:r>
              <a:rPr lang="ru-RU" sz="2000" dirty="0" err="1" smtClean="0"/>
              <a:t>алогритм</a:t>
            </a:r>
            <a:r>
              <a:rPr lang="ru-RU" sz="2000" dirty="0" smtClean="0"/>
              <a:t> движения к источнику огня;</a:t>
            </a:r>
          </a:p>
          <a:p>
            <a:r>
              <a:rPr lang="ru-RU" sz="2000" dirty="0" smtClean="0"/>
              <a:t>Приступить к локализации пожара.</a:t>
            </a:r>
            <a:endParaRPr lang="ru-RU" sz="2000" dirty="0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CCB06351-070C-BA4E-B3FF-91B5FFA8E349}"/>
              </a:ext>
            </a:extLst>
          </p:cNvPr>
          <p:cNvSpPr txBox="1">
            <a:spLocks/>
          </p:cNvSpPr>
          <p:nvPr/>
        </p:nvSpPr>
        <p:spPr>
          <a:xfrm>
            <a:off x="6096000" y="365126"/>
            <a:ext cx="5257800" cy="68081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A355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Задачи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A355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 descr="C:\aga\kvant\Дорога в будущее\Робот ПОЖАРНЫЙ Апаков Белолипецкий\фото Робот-Пожарный.jfif"/>
          <p:cNvPicPr>
            <a:picLocks noChangeAspect="1" noChangeArrowheads="1"/>
          </p:cNvPicPr>
          <p:nvPr/>
        </p:nvPicPr>
        <p:blipFill>
          <a:blip r:embed="rId2"/>
          <a:srcRect l="13375" t="11167" r="19500" b="9500"/>
          <a:stretch>
            <a:fillRect/>
          </a:stretch>
        </p:blipFill>
        <p:spPr bwMode="auto">
          <a:xfrm>
            <a:off x="1314450" y="3380793"/>
            <a:ext cx="3257550" cy="2887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aga\kvant\Дорога в будущее\Робот ПОЖАРНЫЙ Апаков Белолипецкий\5add2f67-2975-4f7d-b8a7-036d40a4d9e2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676400" y="-4572000"/>
            <a:ext cx="15240000" cy="1143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65126"/>
            <a:ext cx="10515600" cy="680819"/>
          </a:xfrm>
          <a:prstGeom prst="rect">
            <a:avLst/>
          </a:prstGeom>
        </p:spPr>
        <p:txBody>
          <a:bodyPr lIns="93040" tIns="46520" rIns="93040" bIns="46520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smtClean="0">
                <a:ln>
                  <a:noFill/>
                </a:ln>
                <a:solidFill>
                  <a:srgbClr val="1A355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Вывод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A355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260894" y="1576267"/>
            <a:ext cx="8210909" cy="2691914"/>
          </a:xfrm>
          <a:prstGeom prst="rect">
            <a:avLst/>
          </a:prstGeom>
        </p:spPr>
        <p:txBody>
          <a:bodyPr lIns="93040" tIns="46520" rIns="93040" bIns="4652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C0F42779-8C14-7440-BA57-48E44F92A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029" y="2297537"/>
            <a:ext cx="2667548" cy="2667548"/>
          </a:xfrm>
          <a:prstGeom prst="rect">
            <a:avLst/>
          </a:prstGeo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52450" y="1466767"/>
            <a:ext cx="683895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ходе реализации проекта у нас сформированные умения и навыки: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самостоятельно решать технические задачи в процессе конструирования роботов (планирование предстоящих действий, самоконтроль, применять полученные знания, приемы и опыт конструирования с использованием специальных элементов и т.д.);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создавать действующие модели роботов на основе конструктора LEGO;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корректировать программы при необходимости;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демонстрировать технические возможности роботов;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излагать логически правильно действие своей модели (проекта);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опыт обращения с огнем.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ранспорт будущего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5915</TotalTime>
  <Words>147</Words>
  <Application>Microsoft Macintosh PowerPoint</Application>
  <PresentationFormat>Произвольный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Транспорт будущего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Kvantorium</cp:lastModifiedBy>
  <cp:revision>19</cp:revision>
  <dcterms:created xsi:type="dcterms:W3CDTF">2022-02-08T08:38:01Z</dcterms:created>
  <dcterms:modified xsi:type="dcterms:W3CDTF">2024-04-18T08:56:24Z</dcterms:modified>
</cp:coreProperties>
</file>