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6"/>
  </p:notesMasterIdLst>
  <p:sldIdLst>
    <p:sldId id="257" r:id="rId2"/>
    <p:sldId id="263" r:id="rId3"/>
    <p:sldId id="264" r:id="rId4"/>
    <p:sldId id="261" r:id="rId5"/>
  </p:sldIdLst>
  <p:sldSz cx="24384000" cy="13716000"/>
  <p:notesSz cx="6858000" cy="9144000"/>
  <p:embeddedFontLst>
    <p:embeddedFont>
      <p:font typeface="PT Sans" charset="-52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62">
          <p15:clr>
            <a:srgbClr val="A4A3A4"/>
          </p15:clr>
        </p15:guide>
        <p15:guide id="2" pos="5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978" autoAdjust="0"/>
  </p:normalViewPr>
  <p:slideViewPr>
    <p:cSldViewPr snapToGrid="0">
      <p:cViewPr>
        <p:scale>
          <a:sx n="50" d="100"/>
          <a:sy n="50" d="100"/>
        </p:scale>
        <p:origin x="-870" y="-156"/>
      </p:cViewPr>
      <p:guideLst>
        <p:guide orient="horz" pos="1462"/>
        <p:guide pos="5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026460" y="1245025"/>
            <a:ext cx="21945000" cy="22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218960" y="3209400"/>
            <a:ext cx="21945000" cy="7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marL="914400" lvl="1" indent="-228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7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7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7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700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700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700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700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831200" y="11281533"/>
            <a:ext cx="159969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 hasCustomPrompt="1"/>
          </p:nvPr>
        </p:nvSpPr>
        <p:spPr>
          <a:xfrm>
            <a:off x="831200" y="2949667"/>
            <a:ext cx="22721700" cy="5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831200" y="8405933"/>
            <a:ext cx="22721700" cy="3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533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marL="914400" lvl="1" indent="-463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831222" y="1985533"/>
            <a:ext cx="22721700" cy="54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831200" y="7557667"/>
            <a:ext cx="22721700" cy="21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31200" y="5735600"/>
            <a:ext cx="22721700" cy="22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533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marL="914400" lvl="1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marL="914400" lvl="1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12886400" y="3073267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marL="914400" lvl="1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1307333" y="1200400"/>
            <a:ext cx="16980900" cy="109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708000" y="3288467"/>
            <a:ext cx="10787100" cy="3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ubTitle" idx="1"/>
          </p:nvPr>
        </p:nvSpPr>
        <p:spPr>
          <a:xfrm>
            <a:off x="708000" y="7474867"/>
            <a:ext cx="10787100" cy="32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2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457200" lvl="0" indent="-533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marL="914400" lvl="1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marR="0" lvl="0" indent="-533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○"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■"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●"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○"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■"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●"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○"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■"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t="21875" b="22912"/>
          <a:stretch/>
        </p:blipFill>
        <p:spPr>
          <a:xfrm>
            <a:off x="0" y="0"/>
            <a:ext cx="24384000" cy="1346308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/>
          <p:nvPr/>
        </p:nvSpPr>
        <p:spPr>
          <a:xfrm>
            <a:off x="0" y="13463081"/>
            <a:ext cx="24384000" cy="252919"/>
          </a:xfrm>
          <a:prstGeom prst="rect">
            <a:avLst/>
          </a:prstGeom>
          <a:solidFill>
            <a:srgbClr val="00A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87739" y="3070231"/>
            <a:ext cx="895350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/>
          <p:nvPr/>
        </p:nvSpPr>
        <p:spPr>
          <a:xfrm>
            <a:off x="920520" y="3728880"/>
            <a:ext cx="19077120" cy="12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lang="ru-RU" sz="8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Турель на </a:t>
            </a:r>
            <a:r>
              <a:rPr lang="en-US" sz="8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Arduino</a:t>
            </a:r>
            <a:r>
              <a:rPr lang="en-US" sz="8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8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«Циклоп»</a:t>
            </a:r>
            <a:endParaRPr sz="8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959430" y="5843442"/>
            <a:ext cx="10975896" cy="906117"/>
          </a:xfrm>
          <a:prstGeom prst="roundRect">
            <a:avLst>
              <a:gd name="adj" fmla="val 50000"/>
            </a:avLst>
          </a:prstGeom>
          <a:solidFill>
            <a:srgbClr val="00A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ТВОРЧЕСКИЙ ПРОЕКТ НА СВОБОДНУЮ ТЕМУ</a:t>
            </a: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19483004" y="801340"/>
            <a:ext cx="4039909" cy="2061019"/>
          </a:xfrm>
          <a:prstGeom prst="rect">
            <a:avLst/>
          </a:prstGeom>
          <a:solidFill>
            <a:srgbClr val="00A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07554" y="1183524"/>
            <a:ext cx="2981003" cy="135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194317" y="7389845"/>
            <a:ext cx="15824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err="1" smtClean="0">
                <a:solidFill>
                  <a:schemeClr val="bg1"/>
                </a:solidFill>
              </a:rPr>
              <a:t>Горбась</a:t>
            </a:r>
            <a:r>
              <a:rPr lang="ru-RU" sz="8000" dirty="0" smtClean="0">
                <a:solidFill>
                  <a:schemeClr val="bg1"/>
                </a:solidFill>
              </a:rPr>
              <a:t> Павел Павлович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2946" y="656253"/>
            <a:ext cx="15824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РОББО КЛУБ КЕРЧЬ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1"/>
          <p:cNvPicPr preferRelativeResize="0"/>
          <p:nvPr/>
        </p:nvPicPr>
        <p:blipFill rotWithShape="1">
          <a:blip r:embed="rId3">
            <a:alphaModFix/>
          </a:blip>
          <a:srcRect t="21875" b="21874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21"/>
          <p:cNvGrpSpPr/>
          <p:nvPr/>
        </p:nvGrpSpPr>
        <p:grpSpPr>
          <a:xfrm>
            <a:off x="19828042" y="457200"/>
            <a:ext cx="4186990" cy="809105"/>
            <a:chOff x="19828042" y="457200"/>
            <a:chExt cx="4186990" cy="809105"/>
          </a:xfrm>
        </p:grpSpPr>
        <p:sp>
          <p:nvSpPr>
            <p:cNvPr id="234" name="Google Shape;234;p21"/>
            <p:cNvSpPr/>
            <p:nvPr/>
          </p:nvSpPr>
          <p:spPr>
            <a:xfrm>
              <a:off x="19828042" y="457200"/>
              <a:ext cx="4186990" cy="809105"/>
            </a:xfrm>
            <a:prstGeom prst="rect">
              <a:avLst/>
            </a:prstGeom>
            <a:solidFill>
              <a:srgbClr val="00AF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5" name="Google Shape;235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081596" y="681137"/>
              <a:ext cx="3678403" cy="3787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6" name="Google Shape;236;p21"/>
          <p:cNvSpPr/>
          <p:nvPr/>
        </p:nvSpPr>
        <p:spPr>
          <a:xfrm>
            <a:off x="0" y="13463081"/>
            <a:ext cx="24384000" cy="252919"/>
          </a:xfrm>
          <a:prstGeom prst="rect">
            <a:avLst/>
          </a:prstGeom>
          <a:solidFill>
            <a:srgbClr val="00A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AF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1"/>
          <p:cNvSpPr/>
          <p:nvPr/>
        </p:nvSpPr>
        <p:spPr>
          <a:xfrm>
            <a:off x="921960" y="1572479"/>
            <a:ext cx="23093072" cy="4571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50" cap="flat" cmpd="sng">
            <a:solidFill>
              <a:srgbClr val="D4D9EA"/>
            </a:solidFill>
            <a:prstDash val="dot"/>
            <a:miter lim="8000"/>
            <a:headEnd type="none" w="sm" len="sm"/>
            <a:tailEnd type="none" w="sm" len="sm"/>
          </a:ln>
        </p:spPr>
      </p:sp>
      <p:sp>
        <p:nvSpPr>
          <p:cNvPr id="12" name="Прямоугольник 11"/>
          <p:cNvSpPr/>
          <p:nvPr/>
        </p:nvSpPr>
        <p:spPr>
          <a:xfrm>
            <a:off x="10692871" y="1541836"/>
            <a:ext cx="12838922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Основные компоненты</a:t>
            </a:r>
            <a:r>
              <a:rPr lang="ru-RU" sz="5400" b="1" dirty="0" smtClean="0"/>
              <a:t>:</a:t>
            </a:r>
          </a:p>
          <a:p>
            <a:endParaRPr lang="ru-RU" sz="4400" dirty="0" smtClean="0"/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ru-RU" sz="4400" b="1" dirty="0" smtClean="0"/>
              <a:t>Плата </a:t>
            </a:r>
            <a:r>
              <a:rPr lang="ru-RU" sz="4400" b="1" dirty="0" err="1" smtClean="0"/>
              <a:t>Arduino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Uno</a:t>
            </a:r>
            <a:endParaRPr lang="ru-RU" sz="4400" dirty="0" smtClean="0"/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ru-RU" sz="4400" b="1" dirty="0" smtClean="0"/>
              <a:t>Сервомоторы:</a:t>
            </a:r>
            <a:r>
              <a:rPr lang="ru-RU" sz="4400" dirty="0" smtClean="0"/>
              <a:t> используются для поворота сканера и орудия.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ru-RU" sz="4400" b="1" dirty="0" smtClean="0"/>
              <a:t>Ультразвуковой дальномер:</a:t>
            </a:r>
            <a:r>
              <a:rPr lang="ru-RU" sz="4400" dirty="0" smtClean="0"/>
              <a:t> определяет расстояние до объекта.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ru-RU" sz="4400" b="1" dirty="0" smtClean="0"/>
              <a:t>Механизм стрельбы.</a:t>
            </a:r>
            <a:r>
              <a:rPr lang="ru-RU" sz="4400" dirty="0" smtClean="0"/>
              <a:t> </a:t>
            </a:r>
            <a:r>
              <a:rPr lang="ru-RU" sz="4400" dirty="0" smtClean="0"/>
              <a:t>световой эффект</a:t>
            </a:r>
            <a:r>
              <a:rPr lang="ru-RU" sz="4400" dirty="0" smtClean="0"/>
              <a:t> 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ru-RU" sz="4400" b="1" dirty="0" smtClean="0"/>
              <a:t>Источник питания:</a:t>
            </a:r>
            <a:r>
              <a:rPr lang="ru-RU" sz="4400" dirty="0" smtClean="0"/>
              <a:t> обеспечивает энергией турель</a:t>
            </a:r>
            <a:r>
              <a:rPr lang="ru-RU" sz="4400" dirty="0" smtClean="0"/>
              <a:t>.</a:t>
            </a:r>
            <a:endParaRPr lang="ru-RU" sz="4400" dirty="0" smtClean="0"/>
          </a:p>
        </p:txBody>
      </p:sp>
      <p:sp>
        <p:nvSpPr>
          <p:cNvPr id="4098" name="AutoShape 2" descr="blob:https://web.telegram.org/27e07d77-c4bc-4e0d-bf01-a34aecdc77b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Admin\Desktop\паша\photo1720618144.jpeg"/>
          <p:cNvPicPr>
            <a:picLocks noChangeAspect="1" noChangeArrowheads="1"/>
          </p:cNvPicPr>
          <p:nvPr/>
        </p:nvPicPr>
        <p:blipFill>
          <a:blip r:embed="rId5"/>
          <a:srcRect l="8523" t="20154" r="22578" b="10356"/>
          <a:stretch>
            <a:fillRect/>
          </a:stretch>
        </p:blipFill>
        <p:spPr bwMode="auto">
          <a:xfrm>
            <a:off x="457200" y="1037642"/>
            <a:ext cx="9931503" cy="100167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863879" y="8058150"/>
            <a:ext cx="1012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1</a:t>
            </a:r>
            <a:endParaRPr lang="ru-RU" sz="7200" dirty="0"/>
          </a:p>
        </p:txBody>
      </p:sp>
      <p:sp>
        <p:nvSpPr>
          <p:cNvPr id="16" name="TextBox 15"/>
          <p:cNvSpPr txBox="1"/>
          <p:nvPr/>
        </p:nvSpPr>
        <p:spPr>
          <a:xfrm>
            <a:off x="6226329" y="8534400"/>
            <a:ext cx="1012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2</a:t>
            </a:r>
            <a:endParaRPr lang="ru-RU" sz="7200" dirty="0"/>
          </a:p>
        </p:txBody>
      </p:sp>
      <p:sp>
        <p:nvSpPr>
          <p:cNvPr id="17" name="TextBox 16"/>
          <p:cNvSpPr txBox="1"/>
          <p:nvPr/>
        </p:nvSpPr>
        <p:spPr>
          <a:xfrm>
            <a:off x="1235229" y="1905000"/>
            <a:ext cx="1012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3</a:t>
            </a:r>
            <a:endParaRPr lang="ru-RU" sz="72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5479" y="9658350"/>
            <a:ext cx="1012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4</a:t>
            </a:r>
            <a:endParaRPr lang="ru-RU" sz="7200" dirty="0"/>
          </a:p>
        </p:txBody>
      </p:sp>
      <p:sp>
        <p:nvSpPr>
          <p:cNvPr id="19" name="TextBox 18"/>
          <p:cNvSpPr txBox="1"/>
          <p:nvPr/>
        </p:nvSpPr>
        <p:spPr>
          <a:xfrm>
            <a:off x="8798079" y="2838450"/>
            <a:ext cx="1012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5</a:t>
            </a:r>
            <a:endParaRPr lang="ru-RU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1"/>
          <p:cNvPicPr preferRelativeResize="0"/>
          <p:nvPr/>
        </p:nvPicPr>
        <p:blipFill rotWithShape="1">
          <a:blip r:embed="rId3">
            <a:alphaModFix/>
          </a:blip>
          <a:srcRect t="21875" b="21874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233;p21"/>
          <p:cNvGrpSpPr/>
          <p:nvPr/>
        </p:nvGrpSpPr>
        <p:grpSpPr>
          <a:xfrm>
            <a:off x="19828042" y="457200"/>
            <a:ext cx="4186990" cy="809105"/>
            <a:chOff x="19828042" y="457200"/>
            <a:chExt cx="4186990" cy="809105"/>
          </a:xfrm>
        </p:grpSpPr>
        <p:sp>
          <p:nvSpPr>
            <p:cNvPr id="234" name="Google Shape;234;p21"/>
            <p:cNvSpPr/>
            <p:nvPr/>
          </p:nvSpPr>
          <p:spPr>
            <a:xfrm>
              <a:off x="19828042" y="457200"/>
              <a:ext cx="4186990" cy="809105"/>
            </a:xfrm>
            <a:prstGeom prst="rect">
              <a:avLst/>
            </a:prstGeom>
            <a:solidFill>
              <a:srgbClr val="00AF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5" name="Google Shape;235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081596" y="681137"/>
              <a:ext cx="3678403" cy="3787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6" name="Google Shape;236;p21"/>
          <p:cNvSpPr/>
          <p:nvPr/>
        </p:nvSpPr>
        <p:spPr>
          <a:xfrm>
            <a:off x="0" y="13463081"/>
            <a:ext cx="24384000" cy="252919"/>
          </a:xfrm>
          <a:prstGeom prst="rect">
            <a:avLst/>
          </a:prstGeom>
          <a:solidFill>
            <a:srgbClr val="00A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AF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1"/>
          <p:cNvSpPr/>
          <p:nvPr/>
        </p:nvSpPr>
        <p:spPr>
          <a:xfrm>
            <a:off x="921960" y="1572479"/>
            <a:ext cx="23093072" cy="4571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50" cap="flat" cmpd="sng">
            <a:solidFill>
              <a:srgbClr val="D4D9EA"/>
            </a:solidFill>
            <a:prstDash val="dot"/>
            <a:miter lim="8000"/>
            <a:headEnd type="none" w="sm" len="sm"/>
            <a:tailEnd type="none" w="sm" len="sm"/>
          </a:ln>
        </p:spPr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/>
          <a:srcRect l="13946" t="15079" r="27381" b="25238"/>
          <a:stretch>
            <a:fillRect/>
          </a:stretch>
        </p:blipFill>
        <p:spPr bwMode="auto">
          <a:xfrm>
            <a:off x="653142" y="2220685"/>
            <a:ext cx="10674221" cy="655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27788" y="1007706"/>
            <a:ext cx="12988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Монтажная схема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 l="23231" t="15805" r="49626" b="20703"/>
          <a:stretch>
            <a:fillRect/>
          </a:stretch>
        </p:blipFill>
        <p:spPr bwMode="auto">
          <a:xfrm>
            <a:off x="12484359" y="2612571"/>
            <a:ext cx="7819053" cy="1028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3383205" y="1141444"/>
            <a:ext cx="12988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Функциональная схема</a:t>
            </a:r>
            <a:endParaRPr lang="ru-RU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9"/>
          <p:cNvPicPr preferRelativeResize="0"/>
          <p:nvPr/>
        </p:nvPicPr>
        <p:blipFill rotWithShape="1">
          <a:blip r:embed="rId3">
            <a:alphaModFix/>
          </a:blip>
          <a:srcRect t="21875" b="21874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19"/>
          <p:cNvGrpSpPr/>
          <p:nvPr/>
        </p:nvGrpSpPr>
        <p:grpSpPr>
          <a:xfrm>
            <a:off x="19828042" y="457200"/>
            <a:ext cx="4186990" cy="809105"/>
            <a:chOff x="19828042" y="457200"/>
            <a:chExt cx="4186990" cy="809105"/>
          </a:xfrm>
        </p:grpSpPr>
        <p:sp>
          <p:nvSpPr>
            <p:cNvPr id="204" name="Google Shape;204;p19"/>
            <p:cNvSpPr/>
            <p:nvPr/>
          </p:nvSpPr>
          <p:spPr>
            <a:xfrm>
              <a:off x="19828042" y="457200"/>
              <a:ext cx="4186990" cy="809105"/>
            </a:xfrm>
            <a:prstGeom prst="rect">
              <a:avLst/>
            </a:prstGeom>
            <a:solidFill>
              <a:srgbClr val="00AF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5" name="Google Shape;205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081596" y="681137"/>
              <a:ext cx="3678403" cy="3787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" name="Google Shape;206;p19"/>
          <p:cNvSpPr/>
          <p:nvPr/>
        </p:nvSpPr>
        <p:spPr>
          <a:xfrm>
            <a:off x="0" y="13463081"/>
            <a:ext cx="24384000" cy="252919"/>
          </a:xfrm>
          <a:prstGeom prst="rect">
            <a:avLst/>
          </a:prstGeom>
          <a:solidFill>
            <a:srgbClr val="00A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AF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921960" y="1572479"/>
            <a:ext cx="23093072" cy="4571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50" cap="flat" cmpd="sng">
            <a:solidFill>
              <a:srgbClr val="D4D9EA"/>
            </a:solidFill>
            <a:prstDash val="dot"/>
            <a:miter lim="8000"/>
            <a:headEnd type="none" w="sm" len="sm"/>
            <a:tailEnd type="none" w="sm" len="sm"/>
          </a:ln>
        </p:spPr>
      </p:sp>
      <p:sp>
        <p:nvSpPr>
          <p:cNvPr id="208" name="Google Shape;208;p19"/>
          <p:cNvSpPr/>
          <p:nvPr/>
        </p:nvSpPr>
        <p:spPr>
          <a:xfrm>
            <a:off x="920520" y="764640"/>
            <a:ext cx="19599480" cy="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dirty="0" smtClean="0">
                <a:solidFill>
                  <a:srgbClr val="1F2430"/>
                </a:solidFill>
                <a:latin typeface="PT Sans"/>
                <a:sym typeface="PT Sans"/>
              </a:rPr>
              <a:t>ТУРЕЛЬ «ЦИКЛОП» (вид спереди и сзади)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9"/>
          <p:cNvSpPr/>
          <p:nvPr/>
        </p:nvSpPr>
        <p:spPr>
          <a:xfrm>
            <a:off x="1250911" y="3368871"/>
            <a:ext cx="219771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65150" rIns="65150" bIns="65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812B207-A868-4D5A-8C01-BB3C94B3B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000" y="1931293"/>
            <a:ext cx="8252743" cy="110036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6FB3411-13CD-4768-A1B1-AD6E4563B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7513" y="783690"/>
            <a:ext cx="9144000" cy="1219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44</Words>
  <Application>Microsoft Office PowerPoint</Application>
  <PresentationFormat>Произвольный</PresentationFormat>
  <Paragraphs>19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PT Sans</vt:lpstr>
      <vt:lpstr>Simple Light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13</cp:revision>
  <dcterms:modified xsi:type="dcterms:W3CDTF">2024-07-10T14:03:51Z</dcterms:modified>
</cp:coreProperties>
</file>