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defPPr/>
            <a:lvl1pPr lvl="0" algn="l"/>
          </a:lstStyle>
          <a:p>
            <a:r>
              <a:t>Образец заголовка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599"/>
          </a:xfrm>
          <a:prstGeom prst="rect">
            <a:avLst/>
          </a:prstGeom>
        </p:spPr>
        <p:txBody>
          <a:bodyPr tIns="0"/>
          <a:lstStyle>
            <a:defPPr/>
            <a:lvl1pPr marL="27432" lvl="0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lvl="1" indent="0" algn="ctr">
              <a:buNone/>
            </a:lvl2pPr>
            <a:lvl3pPr marL="914400" lvl="2" indent="0" algn="ctr">
              <a:buNone/>
            </a:lvl3pPr>
            <a:lvl4pPr marL="1371600" lvl="3" indent="0" algn="ctr">
              <a:buNone/>
            </a:lvl4pPr>
            <a:lvl5pPr marL="1828800" lvl="4" indent="0" algn="ctr">
              <a:buNone/>
            </a:lvl5pPr>
            <a:lvl6pPr marL="2286000" lvl="5" indent="0" algn="ctr">
              <a:buNone/>
            </a:lvl6pPr>
            <a:lvl7pPr marL="2743200" lvl="6" indent="0" algn="ctr">
              <a:buNone/>
            </a:lvl7pPr>
            <a:lvl8pPr marL="3200400" lvl="7" indent="0" algn="ctr">
              <a:buNone/>
            </a:lvl8pPr>
            <a:lvl9pPr marL="3657600" lvl="8" indent="0" algn="ctr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68" name="Shape 68"/>
          <p:cNvSpPr/>
          <p:nvPr/>
        </p:nvSpPr>
        <p:spPr>
          <a:xfrm>
            <a:off x="921433" y="1413802"/>
            <a:ext cx="210311" cy="210311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</a:gradFill>
          <a:ln w="2000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>
            <a:solidFill>
              <a:schemeClr val="accent1">
                <a:shade val="75000"/>
                <a:alpha val="6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0" y="274639"/>
            <a:ext cx="1828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43000" y="274640"/>
            <a:ext cx="55626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le and Subtitle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lnSpc>
                <a:spcPts val="4500"/>
              </a:lnSpc>
              <a:buNone/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</p:spPr>
        <p:txBody>
          <a:bodyPr anchor="b"/>
          <a:lstStyle>
            <a:defPPr/>
            <a:lvl1pPr marL="18288" lvl="0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lv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lvl="2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lvl="3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lvl="4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77" name="Shape 77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2172321" y="2814656"/>
            <a:ext cx="210311" cy="210311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</a:gradFill>
          <a:ln w="2000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2408064" y="2745870"/>
            <a:ext cx="64007" cy="64007"/>
          </a:xfrm>
          <a:prstGeom prst="ellipse">
            <a:avLst/>
          </a:prstGeom>
          <a:noFill/>
          <a:ln w="12700">
            <a:solidFill>
              <a:schemeClr val="accent1">
                <a:shade val="75000"/>
                <a:alpha val="6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9" name="Shape 49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</p:spPr>
        <p:txBody>
          <a:bodyPr anchor="ctr"/>
          <a:lstStyle>
            <a:defPPr/>
            <a:lvl1pPr lvl="0" algn="ctr">
              <a:defRPr sz="4500" b="1" cap="none" baseline="0"/>
            </a:lvl1pPr>
          </a:lstStyle>
          <a:p>
            <a:r>
              <a:t>Образец заголовка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59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prstDash val="solid"/>
          </a:ln>
        </p:spPr>
        <p:txBody>
          <a:bodyPr anchor="ctr"/>
          <a:lstStyle>
            <a:defPPr/>
            <a:lvl1pPr marL="64008" lvl="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59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prstDash val="solid"/>
          </a:ln>
        </p:spPr>
        <p:txBody>
          <a:bodyPr anchor="ctr"/>
          <a:lstStyle>
            <a:defPPr/>
            <a:lvl1pPr marL="64008" lvl="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59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</a:ln>
        </p:spPr>
        <p:txBody>
          <a:bodyPr/>
          <a:lstStyle>
            <a:defPPr/>
            <a:lvl1pPr marL="393192" lvl="0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 lvl="1">
              <a:lnSpc>
                <a:spcPct val="100000"/>
              </a:lnSpc>
              <a:spcBef>
                <a:spcPts val="700"/>
              </a:spcBef>
              <a:defRPr sz="2000"/>
            </a:lvl2pPr>
            <a:lvl3pPr lvl="2">
              <a:lnSpc>
                <a:spcPct val="100000"/>
              </a:lnSpc>
              <a:spcBef>
                <a:spcPts val="700"/>
              </a:spcBef>
              <a:defRPr sz="1800"/>
            </a:lvl3pPr>
            <a:lvl4pPr lvl="3">
              <a:lnSpc>
                <a:spcPct val="100000"/>
              </a:lnSpc>
              <a:spcBef>
                <a:spcPts val="700"/>
              </a:spcBef>
              <a:defRPr sz="1600"/>
            </a:lvl4pPr>
            <a:lvl5pPr lvl="4"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59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</a:ln>
        </p:spPr>
        <p:txBody>
          <a:bodyPr/>
          <a:lstStyle>
            <a:defPPr/>
            <a:lvl1pPr marL="393192" lvl="0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 lvl="1">
              <a:lnSpc>
                <a:spcPct val="100000"/>
              </a:lnSpc>
              <a:spcBef>
                <a:spcPts val="700"/>
              </a:spcBef>
              <a:defRPr sz="2000"/>
            </a:lvl2pPr>
            <a:lvl3pPr lvl="2">
              <a:lnSpc>
                <a:spcPct val="100000"/>
              </a:lnSpc>
              <a:spcBef>
                <a:spcPts val="700"/>
              </a:spcBef>
              <a:defRPr sz="1800"/>
            </a:lvl3pPr>
            <a:lvl4pPr lvl="3">
              <a:lnSpc>
                <a:spcPct val="100000"/>
              </a:lnSpc>
              <a:spcBef>
                <a:spcPts val="700"/>
              </a:spcBef>
              <a:defRPr sz="1600"/>
            </a:lvl4pPr>
            <a:lvl5pPr lvl="4"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Title, Text and Object"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defPPr/>
            <a:lvl1pPr lvl="0"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t>Образец заголовка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</p:spPr>
        <p:txBody>
          <a:bodyPr/>
          <a:lstStyle>
            <a:defPPr/>
            <a:lvl1pPr marL="45720" lv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Title and Picture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 algn="l">
              <a:buNone/>
              <a:defRPr sz="2100" b="1"/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12.12.2023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3" name="Shape 33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>
            <a:solidFill>
              <a:srgbClr val="FFFFFF"/>
            </a:solidFill>
            <a:prstDash val="solid"/>
          </a:ln>
        </p:spPr>
        <p:txBody>
          <a:bodyPr lIns="91440" tIns="274320" rIns="91440" bIns="45720" anchor="t">
            <a:normAutofit/>
          </a:bodyPr>
          <a:lstStyle/>
          <a:p>
            <a:pPr marL="0" indent="-283464" algn="l">
              <a:lnSpc>
                <a:spcPts val="3000"/>
              </a:lnSpc>
              <a:spcBef>
                <a:spcPts val="600"/>
              </a:spcBef>
            </a:pPr>
            <a:endParaRPr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838200" y="1143003"/>
            <a:ext cx="4419600" cy="3514530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</a:ln>
        </p:spPr>
        <p:txBody>
          <a:bodyPr lIns="91440" tIns="274320" anchor="t"/>
          <a:lstStyle>
            <a:defPPr/>
            <a:lvl1pPr marL="0" lvl="0" indent="0">
              <a:buNone/>
              <a:defRPr sz="3200"/>
            </a:lvl1pPr>
          </a:lstStyle>
          <a:p>
            <a:pPr marL="0" indent="0" algn="l"/>
            <a:r>
              <a:t>Вставка рисунка</a:t>
            </a:r>
          </a:p>
        </p:txBody>
      </p:sp>
      <p:sp>
        <p:nvSpPr>
          <p:cNvPr id="35" name="Shape 35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>
            <a:solidFill>
              <a:srgbClr val="FFFFFF">
                <a:alpha val="100000"/>
              </a:srgb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 rot="2103354" flipH="1">
            <a:off x="5003667" y="936786"/>
            <a:ext cx="649223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>
            <a:solidFill>
              <a:srgbClr val="FFFFFF">
                <a:alpha val="100000"/>
              </a:srgb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</p:spPr>
        <p:txBody>
          <a:bodyPr anchor="ctr"/>
          <a:lstStyle>
            <a:defPPr/>
            <a:lvl1pPr marL="0" lv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3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hape 4"/>
          <p:cNvSpPr/>
          <p:nvPr/>
        </p:nvSpPr>
        <p:spPr>
          <a:xfrm rot="2315675">
            <a:off x="182881" y="1055077"/>
            <a:ext cx="1125717" cy="1102623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</a:gradFill>
          <a:ln w="7350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hape 5"/>
          <p:cNvSpPr/>
          <p:nvPr/>
        </p:nvSpPr>
        <p:spPr>
          <a:xfrm>
            <a:off x="1012872" y="-54"/>
            <a:ext cx="8131127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marL="0" lvl="0" indent="0"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12.12.2023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marL="0" lvl="0" indent="0"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marL="0" lvl="0" indent="0"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sp>
        <p:nvSpPr>
          <p:cNvPr id="11" name="Shape 1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buNone/>
        <a:defRPr sz="4300">
          <a:solidFill>
            <a:schemeClr val="tx2">
              <a:satMod val="130000"/>
            </a:schemeClr>
          </a:solidFill>
          <a:latin typeface="+mj-lt"/>
          <a:ea typeface="+mj-ea"/>
          <a:cs typeface="+mj-cs"/>
        </a:defRPr>
      </a:lvl1pPr>
    </p:titleStyle>
    <p:bodyStyle>
      <a:defPPr/>
      <a:lvl1pPr marL="365760" lvl="0" indent="-283464" algn="l">
        <a:lnSpc>
          <a:spcPct val="100000"/>
        </a:lnSpc>
        <a:spcBef>
          <a:spcPts val="600"/>
        </a:spcBef>
        <a:buClr>
          <a:schemeClr val="accent1"/>
        </a:buClr>
        <a:buSzPts val="2560"/>
        <a:buFont typeface="Wingdings 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40080" lvl="1" indent="-237743" algn="l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886967" lvl="2" indent="-228600" algn="l">
        <a:lnSpc>
          <a:spcPct val="100000"/>
        </a:lnSpc>
        <a:buClr>
          <a:schemeClr val="accent2"/>
        </a:buClr>
        <a:buFont typeface="Wingdings 2"/>
        <a:buChar char="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097280" lvl="3" indent="-173736" algn="l">
        <a:lnSpc>
          <a:spcPct val="100000"/>
        </a:lnSpc>
        <a:buClr>
          <a:schemeClr val="accent3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298448" lvl="4" indent="-182880" algn="l">
        <a:lnSpc>
          <a:spcPct val="100000"/>
        </a:lnSpc>
        <a:buClr>
          <a:schemeClr val="accent4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508760" lvl="5" indent="-182880" algn="l">
        <a:lnSpc>
          <a:spcPct val="100000"/>
        </a:lnSpc>
        <a:buClr>
          <a:schemeClr val="accent5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719072" lvl="6" indent="-182880" algn="l">
        <a:lnSpc>
          <a:spcPct val="100000"/>
        </a:lnSpc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1920240" lvl="7" indent="-182879" algn="l">
        <a:lnSpc>
          <a:spcPct val="100000"/>
        </a:lnSpc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130552" lvl="8" indent="-182879" algn="l">
        <a:lnSpc>
          <a:spcPct val="100000"/>
        </a:lnSpc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988367" y="346702"/>
            <a:ext cx="8155632" cy="99551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lvl="0"/>
            <a:r>
              <a:rPr lang="ru-RU" sz="3200" b="1" dirty="0"/>
              <a:t>ГБО ДО РМ «Республиканский центр </a:t>
            </a:r>
            <a:br>
              <a:rPr lang="ru-RU" sz="3200" b="1" dirty="0"/>
            </a:br>
            <a:r>
              <a:rPr lang="ru-RU" sz="3200" b="1" dirty="0"/>
              <a:t>дополнительного образования детей» </a:t>
            </a:r>
            <a:endParaRPr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033735" y="1631420"/>
            <a:ext cx="8064896" cy="57554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b="1" dirty="0"/>
              <a:t>Выставка научно-технического творчества детей и подростков Республики Мордовия</a:t>
            </a:r>
            <a:endParaRPr lang="ru-RU" dirty="0"/>
          </a:p>
          <a:p>
            <a:endParaRPr sz="1200" dirty="0">
              <a:latin typeface="+mj-lt"/>
              <a:ea typeface="+mj-ea"/>
              <a:cs typeface="+mj-cs"/>
            </a:endParaRPr>
          </a:p>
          <a:p>
            <a:pPr algn="ctr"/>
            <a:r>
              <a:rPr sz="3600" b="1" dirty="0">
                <a:latin typeface="+mj-lt"/>
                <a:ea typeface="+mj-ea"/>
                <a:cs typeface="+mj-cs"/>
              </a:rPr>
              <a:t> </a:t>
            </a:r>
            <a:r>
              <a:rPr sz="3600" b="1" dirty="0" err="1">
                <a:latin typeface="+mj-lt"/>
                <a:ea typeface="+mj-ea"/>
                <a:cs typeface="+mj-cs"/>
              </a:rPr>
              <a:t>Инженерный</a:t>
            </a:r>
            <a:r>
              <a:rPr sz="3600" b="1" dirty="0">
                <a:latin typeface="+mj-lt"/>
                <a:ea typeface="+mj-ea"/>
                <a:cs typeface="+mj-cs"/>
              </a:rPr>
              <a:t> </a:t>
            </a:r>
            <a:r>
              <a:rPr sz="3600" b="1" dirty="0" err="1">
                <a:latin typeface="+mj-lt"/>
                <a:ea typeface="+mj-ea"/>
                <a:cs typeface="+mj-cs"/>
              </a:rPr>
              <a:t>проект</a:t>
            </a:r>
            <a:r>
              <a:rPr sz="36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ru-RU" sz="2300" b="1" dirty="0" smtClean="0">
                <a:latin typeface="+mj-lt"/>
                <a:ea typeface="+mj-ea"/>
                <a:cs typeface="+mj-cs"/>
              </a:rPr>
              <a:t>На </a:t>
            </a:r>
            <a:r>
              <a:rPr sz="2300" b="1" dirty="0" err="1" smtClean="0">
                <a:latin typeface="+mj-lt"/>
                <a:ea typeface="+mj-ea"/>
                <a:cs typeface="+mj-cs"/>
              </a:rPr>
              <a:t>тем</a:t>
            </a:r>
            <a:r>
              <a:rPr lang="ru-RU" sz="2300" b="1" dirty="0" smtClean="0">
                <a:latin typeface="+mj-lt"/>
                <a:ea typeface="+mj-ea"/>
                <a:cs typeface="+mj-cs"/>
              </a:rPr>
              <a:t>у</a:t>
            </a:r>
            <a:r>
              <a:rPr sz="2300" b="1" dirty="0" smtClean="0">
                <a:latin typeface="+mj-lt"/>
                <a:ea typeface="+mj-ea"/>
                <a:cs typeface="+mj-cs"/>
              </a:rPr>
              <a:t>:</a:t>
            </a:r>
            <a:r>
              <a:rPr sz="2300" b="1" dirty="0">
                <a:latin typeface="+mj-lt"/>
                <a:ea typeface="+mj-ea"/>
                <a:cs typeface="+mj-cs"/>
              </a:rPr>
              <a:t/>
            </a:r>
            <a:br>
              <a:rPr sz="2300" b="1" dirty="0">
                <a:latin typeface="+mj-lt"/>
                <a:ea typeface="+mj-ea"/>
                <a:cs typeface="+mj-cs"/>
              </a:rPr>
            </a:br>
            <a:r>
              <a:rPr sz="2300" b="1" dirty="0">
                <a:latin typeface="+mj-lt"/>
                <a:ea typeface="+mj-ea"/>
                <a:cs typeface="+mj-cs"/>
              </a:rPr>
              <a:t>«</a:t>
            </a:r>
            <a:r>
              <a:rPr sz="2400" b="1" dirty="0" err="1">
                <a:latin typeface="+mj-lt"/>
                <a:ea typeface="+mj-ea"/>
                <a:cs typeface="+mj-cs"/>
              </a:rPr>
              <a:t>Изготовление</a:t>
            </a:r>
            <a:r>
              <a:rPr sz="2400" b="1" dirty="0">
                <a:latin typeface="+mj-lt"/>
                <a:ea typeface="+mj-ea"/>
                <a:cs typeface="+mj-cs"/>
              </a:rPr>
              <a:t> </a:t>
            </a:r>
            <a:r>
              <a:rPr sz="2400" b="1" dirty="0" err="1">
                <a:latin typeface="+mj-lt"/>
                <a:ea typeface="+mj-ea"/>
                <a:cs typeface="+mj-cs"/>
              </a:rPr>
              <a:t>программируемого</a:t>
            </a:r>
            <a:r>
              <a:rPr sz="2400" b="1" dirty="0">
                <a:latin typeface="+mj-lt"/>
                <a:ea typeface="+mj-ea"/>
                <a:cs typeface="+mj-cs"/>
              </a:rPr>
              <a:t> </a:t>
            </a:r>
            <a:r>
              <a:rPr sz="2400" b="1" dirty="0" err="1">
                <a:latin typeface="+mj-lt"/>
                <a:ea typeface="+mj-ea"/>
                <a:cs typeface="+mj-cs"/>
              </a:rPr>
              <a:t>квадрокоптера</a:t>
            </a:r>
            <a:r>
              <a:rPr sz="2400" b="1" dirty="0">
                <a:latin typeface="+mj-lt"/>
                <a:ea typeface="+mj-ea"/>
                <a:cs typeface="+mj-cs"/>
              </a:rPr>
              <a:t/>
            </a:r>
            <a:br>
              <a:rPr sz="2400" b="1" dirty="0">
                <a:latin typeface="+mj-lt"/>
                <a:ea typeface="+mj-ea"/>
                <a:cs typeface="+mj-cs"/>
              </a:rPr>
            </a:br>
            <a:r>
              <a:rPr sz="2400" b="1" dirty="0">
                <a:latin typeface="+mj-lt"/>
                <a:ea typeface="+mj-ea"/>
                <a:cs typeface="+mj-cs"/>
              </a:rPr>
              <a:t>COEX КЛЕВЕР 4 WORLDSKILLS RUSSIA»</a:t>
            </a:r>
          </a:p>
          <a:p>
            <a:r>
              <a:rPr sz="2300" b="1" dirty="0">
                <a:latin typeface="+mj-lt"/>
                <a:ea typeface="+mj-ea"/>
                <a:cs typeface="+mj-cs"/>
              </a:rPr>
              <a:t> </a:t>
            </a:r>
            <a:r>
              <a:rPr sz="2300" dirty="0">
                <a:latin typeface="+mj-lt"/>
                <a:ea typeface="+mj-ea"/>
                <a:cs typeface="+mj-cs"/>
              </a:rPr>
              <a:t> </a:t>
            </a:r>
            <a:endParaRPr lang="ru-RU" sz="2300" dirty="0" smtClean="0">
              <a:latin typeface="+mj-lt"/>
              <a:ea typeface="+mj-ea"/>
              <a:cs typeface="+mj-cs"/>
            </a:endParaRPr>
          </a:p>
          <a:p>
            <a:r>
              <a:rPr lang="ru-RU" sz="2300" dirty="0">
                <a:latin typeface="+mj-lt"/>
                <a:ea typeface="+mj-ea"/>
                <a:cs typeface="+mj-cs"/>
              </a:rPr>
              <a:t>	</a:t>
            </a:r>
            <a:r>
              <a:rPr lang="ru-RU" sz="2300" dirty="0" smtClean="0">
                <a:latin typeface="+mj-lt"/>
                <a:ea typeface="+mj-ea"/>
                <a:cs typeface="+mj-cs"/>
              </a:rPr>
              <a:t>		        </a:t>
            </a:r>
            <a:r>
              <a:rPr sz="2300" dirty="0">
                <a:latin typeface="+mj-lt"/>
                <a:ea typeface="+mj-ea"/>
                <a:cs typeface="+mj-cs"/>
              </a:rPr>
              <a:t> </a:t>
            </a:r>
            <a:r>
              <a:rPr sz="2300" b="1" dirty="0" err="1" smtClean="0">
                <a:latin typeface="+mj-lt"/>
                <a:ea typeface="+mj-ea"/>
                <a:cs typeface="+mj-cs"/>
              </a:rPr>
              <a:t>Выполнил</a:t>
            </a:r>
            <a:r>
              <a:rPr lang="ru-RU" sz="2300" b="1" dirty="0" smtClean="0">
                <a:latin typeface="+mj-lt"/>
                <a:ea typeface="+mj-ea"/>
                <a:cs typeface="+mj-cs"/>
              </a:rPr>
              <a:t>:</a:t>
            </a:r>
            <a:r>
              <a:rPr sz="2300" b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sz="2300" b="1" dirty="0" err="1" smtClean="0">
                <a:latin typeface="+mj-lt"/>
                <a:ea typeface="+mj-ea"/>
                <a:cs typeface="+mj-cs"/>
              </a:rPr>
              <a:t>Душутин</a:t>
            </a:r>
            <a:r>
              <a:rPr lang="ru-RU" sz="2300" b="1" dirty="0" smtClean="0">
                <a:latin typeface="+mj-lt"/>
                <a:ea typeface="+mj-ea"/>
                <a:cs typeface="+mj-cs"/>
              </a:rPr>
              <a:t> Кирилл</a:t>
            </a:r>
            <a:endParaRPr sz="2300" b="1" dirty="0">
              <a:latin typeface="+mj-lt"/>
              <a:ea typeface="+mj-ea"/>
              <a:cs typeface="+mj-cs"/>
            </a:endParaRPr>
          </a:p>
          <a:p>
            <a:pPr algn="r"/>
            <a:r>
              <a:rPr sz="2300" b="1" dirty="0" err="1" smtClean="0">
                <a:latin typeface="+mj-lt"/>
                <a:ea typeface="+mj-ea"/>
                <a:cs typeface="+mj-cs"/>
              </a:rPr>
              <a:t>Руководитель</a:t>
            </a:r>
            <a:r>
              <a:rPr lang="ru-RU" sz="2300" b="1" dirty="0" smtClean="0">
                <a:latin typeface="+mj-lt"/>
                <a:ea typeface="+mj-ea"/>
                <a:cs typeface="+mj-cs"/>
              </a:rPr>
              <a:t>:</a:t>
            </a:r>
            <a:r>
              <a:rPr sz="2300" b="1" dirty="0" smtClean="0">
                <a:latin typeface="+mj-lt"/>
                <a:ea typeface="+mj-ea"/>
                <a:cs typeface="+mj-cs"/>
              </a:rPr>
              <a:t> </a:t>
            </a:r>
            <a:r>
              <a:rPr sz="2300" b="1" dirty="0" err="1">
                <a:latin typeface="+mj-lt"/>
                <a:ea typeface="+mj-ea"/>
                <a:cs typeface="+mj-cs"/>
              </a:rPr>
              <a:t>Калякулин</a:t>
            </a:r>
            <a:r>
              <a:rPr sz="2300" b="1" dirty="0">
                <a:latin typeface="+mj-lt"/>
                <a:ea typeface="+mj-ea"/>
                <a:cs typeface="+mj-cs"/>
              </a:rPr>
              <a:t> А.Н.</a:t>
            </a:r>
          </a:p>
        </p:txBody>
      </p:sp>
      <p:pic>
        <p:nvPicPr>
          <p:cNvPr id="96" name="Picture 96"/>
          <p:cNvPicPr/>
          <p:nvPr/>
        </p:nvPicPr>
        <p:blipFill>
          <a:blip r:embed="rId2"/>
          <a:stretch/>
        </p:blipFill>
        <p:spPr>
          <a:xfrm>
            <a:off x="1331640" y="4509120"/>
            <a:ext cx="2859087" cy="20907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265030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3200"/>
              <a:t>Подготовка к полету </a:t>
            </a:r>
            <a:br>
              <a:rPr sz="3200"/>
            </a:br>
            <a:r>
              <a:rPr sz="3200"/>
              <a:t>на квадрокоптере</a:t>
            </a:r>
            <a:br>
              <a:rPr sz="3200"/>
            </a:br>
            <a:r>
              <a:rPr sz="3200" b="1"/>
              <a:t>COEX КЛЕВЕР  4</a:t>
            </a:r>
            <a:br>
              <a:rPr sz="3200" b="1"/>
            </a:br>
            <a:r>
              <a:rPr sz="3200" b="1"/>
              <a:t>WORLDSKILLS RUSSIA</a:t>
            </a:r>
            <a:endParaRPr sz="3200"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82296" indent="0">
              <a:buNone/>
            </a:pPr>
            <a:r>
              <a:t>  </a:t>
            </a:r>
          </a:p>
        </p:txBody>
      </p:sp>
      <p:pic>
        <p:nvPicPr>
          <p:cNvPr id="158" name="Picture 158"/>
          <p:cNvPicPr/>
          <p:nvPr/>
        </p:nvPicPr>
        <p:blipFill>
          <a:blip r:embed="rId2"/>
          <a:stretch/>
        </p:blipFill>
        <p:spPr>
          <a:xfrm>
            <a:off x="1426707" y="2924944"/>
            <a:ext cx="3643219" cy="3643219"/>
          </a:xfrm>
          <a:prstGeom prst="rect">
            <a:avLst/>
          </a:prstGeom>
        </p:spPr>
      </p:pic>
      <p:pic>
        <p:nvPicPr>
          <p:cNvPr id="160" name="Picture 160"/>
          <p:cNvPicPr/>
          <p:nvPr/>
        </p:nvPicPr>
        <p:blipFill rotWithShape="1">
          <a:blip r:embed="rId3"/>
          <a:srcRect t="13519"/>
          <a:stretch/>
        </p:blipFill>
        <p:spPr>
          <a:xfrm rot="5400000">
            <a:off x="6323472" y="727386"/>
            <a:ext cx="2446336" cy="21156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466408" y="116632"/>
            <a:ext cx="749808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t>Осваиваем перенос предмета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82296" indent="0">
              <a:buNone/>
            </a:pPr>
            <a:r>
              <a:t>   </a:t>
            </a:r>
          </a:p>
        </p:txBody>
      </p:sp>
      <p:pic>
        <p:nvPicPr>
          <p:cNvPr id="167" name="Picture 167"/>
          <p:cNvPicPr/>
          <p:nvPr/>
        </p:nvPicPr>
        <p:blipFill>
          <a:blip r:embed="rId2"/>
          <a:stretch/>
        </p:blipFill>
        <p:spPr>
          <a:xfrm rot="5400000">
            <a:off x="1115616" y="1733533"/>
            <a:ext cx="3770324" cy="3770324"/>
          </a:xfrm>
          <a:prstGeom prst="rect">
            <a:avLst/>
          </a:prstGeom>
          <a:ln>
            <a:noFill/>
          </a:ln>
        </p:spPr>
      </p:pic>
      <p:pic>
        <p:nvPicPr>
          <p:cNvPr id="169" name="Picture 169"/>
          <p:cNvPicPr/>
          <p:nvPr/>
        </p:nvPicPr>
        <p:blipFill>
          <a:blip r:embed="rId3"/>
          <a:stretch/>
        </p:blipFill>
        <p:spPr>
          <a:xfrm>
            <a:off x="5051339" y="990273"/>
            <a:ext cx="3877725" cy="2582742"/>
          </a:xfrm>
          <a:prstGeom prst="rect">
            <a:avLst/>
          </a:prstGeom>
          <a:ln>
            <a:noFill/>
          </a:ln>
        </p:spPr>
      </p:pic>
      <p:pic>
        <p:nvPicPr>
          <p:cNvPr id="171" name="Picture 171"/>
          <p:cNvPicPr/>
          <p:nvPr/>
        </p:nvPicPr>
        <p:blipFill>
          <a:blip r:embed="rId4"/>
          <a:srcRect t="8990"/>
          <a:stretch/>
        </p:blipFill>
        <p:spPr>
          <a:xfrm>
            <a:off x="5076056" y="3618696"/>
            <a:ext cx="3888432" cy="30872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t>Перспективы развития проекта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обучение пилотированию с использованием очков для квадрокоптера COEX КЛЕВЕР  4 WORLDSKILLS RUSSIA</a:t>
            </a:r>
          </a:p>
          <a:p>
            <a:r>
              <a:t>программирование автономного полета квадрокоптера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432560" y="2420888"/>
            <a:ext cx="7406640" cy="147218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    </a:t>
            </a:r>
            <a:r>
              <a:rPr lang="ru-RU" dirty="0" smtClean="0"/>
              <a:t>Спасибо за внимание!</a:t>
            </a:r>
            <a:endParaRPr dirty="0"/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Объект исследования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7504" y="908720"/>
            <a:ext cx="8928992" cy="48006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82296" indent="0">
              <a:buNone/>
            </a:pPr>
            <a:r>
              <a:t>Для проекта мы выбрали конструктор программируемого квадрокоптера «COEX КЛЕВЕР 4 WORLDSKILLS RUSSIA», который предназначен для обучения конструированию и прикладному программированию. Данный конструктор так же оснащен очками для квадрокоптера, которые обеспечивают пилоту вид от первого лица (FPV) того, что видит камера.  </a:t>
            </a:r>
          </a:p>
          <a:p>
            <a:pPr marL="82296" indent="0"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Цель проекта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78903" y="620688"/>
            <a:ext cx="8365097" cy="15841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82296" indent="0">
              <a:buNone/>
            </a:pPr>
            <a:r>
              <a:rPr sz="2200"/>
              <a:t>сборка программируемого квадрокоптера COEX КЛЕВЕР 4 WORLDSKILLS RUSSIA</a:t>
            </a:r>
            <a:r>
              <a:rPr sz="2200" b="1"/>
              <a:t> </a:t>
            </a:r>
            <a:r>
              <a:rPr sz="2200"/>
              <a:t>и настройка для полетов</a:t>
            </a:r>
            <a:r>
              <a:t>.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493987" y="1052736"/>
            <a:ext cx="7498080" cy="114300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/>
            <a:lvl1pPr marL="0" lvl="0" indent="0" algn="l">
              <a:buNone/>
              <a:defRPr sz="430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Задачи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00345" y="1922511"/>
            <a:ext cx="8578759" cy="4032447"/>
          </a:xfrm>
          <a:prstGeom prst="rect">
            <a:avLst/>
          </a:prstGeom>
        </p:spPr>
        <p:txBody>
          <a:bodyPr lIns="91440" tIns="45720" rIns="91440" bIns="45720">
            <a:normAutofit fontScale="70000" lnSpcReduction="20000"/>
          </a:bodyPr>
          <a:lstStyle>
            <a:defPPr/>
            <a:lvl1pPr marL="365760" lvl="0" indent="-283464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2560"/>
              <a:buFont typeface="Wingdings 2"/>
              <a:buChar char="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lvl="1" indent="-237743" algn="l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7" lvl="2" indent="-228600" algn="l">
              <a:lnSpc>
                <a:spcPct val="100000"/>
              </a:lnSpc>
              <a:buClr>
                <a:schemeClr val="accent2"/>
              </a:buClr>
              <a:buFont typeface="Wingdings 2"/>
              <a:buChar char="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lvl="3" indent="-173736" algn="l">
              <a:lnSpc>
                <a:spcPct val="100000"/>
              </a:lnSpc>
              <a:buClr>
                <a:schemeClr val="accent3"/>
              </a:buClr>
              <a:buFont typeface="Wingdings 2"/>
              <a:buChar char="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lvl="4" indent="-182880" algn="l">
              <a:lnSpc>
                <a:spcPct val="100000"/>
              </a:lnSpc>
              <a:buClr>
                <a:schemeClr val="accent4"/>
              </a:buClr>
              <a:buFont typeface="Wingdings 2"/>
              <a:buChar char="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lvl="5" indent="-182880" algn="l">
              <a:lnSpc>
                <a:spcPct val="100000"/>
              </a:lnSpc>
              <a:buClr>
                <a:schemeClr val="accent5"/>
              </a:buClr>
              <a:buFont typeface="Wingdings 2"/>
              <a:buChar char="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lvl="6" indent="-182880" algn="l">
              <a:lnSpc>
                <a:spcPct val="100000"/>
              </a:lnSpc>
              <a:buClr>
                <a:schemeClr val="accent6"/>
              </a:buClr>
              <a:buFont typeface="Wingdings 2"/>
              <a:buChar char="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lvl="7" indent="-182879" algn="l">
              <a:lnSpc>
                <a:spcPct val="100000"/>
              </a:lnSpc>
              <a:buClr>
                <a:schemeClr val="accent6"/>
              </a:buClr>
              <a:buFont typeface="Wingdings 2"/>
              <a:buChar char="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lvl="8" indent="-182879" algn="l">
              <a:lnSpc>
                <a:spcPct val="100000"/>
              </a:lnSpc>
              <a:buClr>
                <a:schemeClr val="accent6"/>
              </a:buClr>
              <a:buFont typeface="Wingdings 2"/>
              <a:buChar char="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Выбор объекта</a:t>
            </a:r>
          </a:p>
          <a:p>
            <a:pPr lvl="0"/>
            <a:r>
              <a:t>Разработка технологического задания</a:t>
            </a:r>
          </a:p>
          <a:p>
            <a:pPr lvl="0"/>
            <a:r>
              <a:t>Определение элементов продукта, связи между ними</a:t>
            </a:r>
          </a:p>
          <a:p>
            <a:pPr lvl="0"/>
            <a:r>
              <a:t>Изучение техники безопасности при работе над изготовлением продукта</a:t>
            </a:r>
          </a:p>
          <a:p>
            <a:pPr lvl="0"/>
            <a:r>
              <a:t>Создание эскиза (чертежа) продукта</a:t>
            </a:r>
          </a:p>
          <a:p>
            <a:pPr lvl="0"/>
            <a:r>
              <a:t>Создание технологической карты (необходимые инструменты, последовательность операций, результат выполнения каждой операции)</a:t>
            </a:r>
          </a:p>
          <a:p>
            <a:pPr lvl="0"/>
            <a:r>
              <a:t>Изготовления продукта</a:t>
            </a:r>
          </a:p>
          <a:p>
            <a:pPr marL="82296" lvl="0" indent="0">
              <a:buNone/>
            </a:pPr>
            <a:r>
              <a:t>   </a:t>
            </a:r>
            <a:br/>
            <a:endParaRPr/>
          </a:p>
        </p:txBody>
      </p:sp>
      <p:pic>
        <p:nvPicPr>
          <p:cNvPr id="106" name="Picture 106"/>
          <p:cNvPicPr/>
          <p:nvPr/>
        </p:nvPicPr>
        <p:blipFill>
          <a:blip r:embed="rId2"/>
          <a:srcRect l="13777" t="24928" r="15125" b="18086"/>
          <a:stretch/>
        </p:blipFill>
        <p:spPr>
          <a:xfrm>
            <a:off x="5004048" y="4581128"/>
            <a:ext cx="3584054" cy="198030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448152" y="-166811"/>
            <a:ext cx="749808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t>Технические характеристики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23528" y="836712"/>
            <a:ext cx="5616624" cy="541168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82296" indent="0" algn="r">
              <a:buNone/>
            </a:pPr>
            <a:r>
              <a:rPr sz="2400"/>
              <a:t>Модель</a:t>
            </a:r>
          </a:p>
          <a:p>
            <a:pPr marL="82296" indent="0" algn="r">
              <a:buNone/>
            </a:pPr>
            <a:endParaRPr sz="500"/>
          </a:p>
          <a:p>
            <a:pPr marL="82296" indent="0" algn="r">
              <a:buNone/>
            </a:pPr>
            <a:r>
              <a:rPr sz="2400"/>
              <a:t>Размер</a:t>
            </a:r>
          </a:p>
          <a:p>
            <a:pPr marL="82296" indent="0" algn="r">
              <a:buNone/>
            </a:pPr>
            <a:r>
              <a:rPr sz="2400"/>
              <a:t>Расстояние между моторами по диагонали</a:t>
            </a:r>
          </a:p>
          <a:p>
            <a:pPr marL="82296" indent="0" algn="r">
              <a:buNone/>
            </a:pPr>
            <a:r>
              <a:rPr sz="2400"/>
              <a:t>Диаметр пропеллеров</a:t>
            </a:r>
          </a:p>
          <a:p>
            <a:pPr marL="82296" indent="0" algn="r">
              <a:buNone/>
            </a:pPr>
            <a:r>
              <a:rPr sz="2400"/>
              <a:t>Максимальный взлетный вес</a:t>
            </a:r>
          </a:p>
          <a:p>
            <a:pPr marL="82296" indent="0" algn="r">
              <a:buNone/>
            </a:pPr>
            <a:r>
              <a:rPr sz="2400"/>
              <a:t>Максимальная скорость</a:t>
            </a:r>
          </a:p>
          <a:p>
            <a:pPr marL="82296" indent="0" algn="r">
              <a:buNone/>
            </a:pPr>
            <a:r>
              <a:rPr sz="2400"/>
              <a:t>Максимальное время полета</a:t>
            </a:r>
          </a:p>
          <a:p>
            <a:pPr marL="82296" indent="0" algn="r">
              <a:buNone/>
            </a:pPr>
            <a:r>
              <a:rPr sz="2400"/>
              <a:t>Диапазон рабочих температур</a:t>
            </a:r>
          </a:p>
          <a:p>
            <a:pPr marL="82296" indent="0" algn="r">
              <a:buNone/>
            </a:pPr>
            <a:r>
              <a:rPr sz="2400"/>
              <a:t>Максимальная высота полета</a:t>
            </a:r>
          </a:p>
          <a:p>
            <a:pPr marL="82296" indent="0">
              <a:buNone/>
            </a:pPr>
            <a:endParaRPr sz="2400"/>
          </a:p>
        </p:txBody>
      </p:sp>
      <p:sp>
        <p:nvSpPr>
          <p:cNvPr id="110" name="Shape 110"/>
          <p:cNvSpPr/>
          <p:nvPr/>
        </p:nvSpPr>
        <p:spPr>
          <a:xfrm>
            <a:off x="6012160" y="908720"/>
            <a:ext cx="2934072" cy="447814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COEХ КЛЕВЕР 4 WORLDSKILLS RUSSIA</a:t>
            </a: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355х355х195мм</a:t>
            </a:r>
          </a:p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234мм</a:t>
            </a:r>
          </a:p>
          <a:p>
            <a:pPr marL="0" indent="0" algn="l"/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дюймов</a:t>
            </a:r>
          </a:p>
          <a:p>
            <a:pPr marL="0" indent="0" algn="l"/>
            <a:endParaRPr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кг</a:t>
            </a:r>
          </a:p>
          <a:p>
            <a:pPr marL="0" indent="0" algn="l"/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72 км/ч</a:t>
            </a:r>
          </a:p>
          <a:p>
            <a:pPr marL="0" indent="0" algn="l"/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мин</a:t>
            </a:r>
          </a:p>
          <a:p>
            <a:pPr marL="0" indent="0" algn="l"/>
            <a:r>
              <a:rPr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0 до +40</a:t>
            </a:r>
          </a:p>
          <a:p>
            <a:pPr marL="0" indent="0" algn="l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430020" y="-95746"/>
            <a:ext cx="749808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t>Комплектация учебного набора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82296" indent="0">
              <a:buNone/>
            </a:pPr>
            <a:r>
              <a:t> </a:t>
            </a:r>
          </a:p>
        </p:txBody>
      </p:sp>
      <p:pic>
        <p:nvPicPr>
          <p:cNvPr id="115" name="Picture 115"/>
          <p:cNvPicPr/>
          <p:nvPr/>
        </p:nvPicPr>
        <p:blipFill>
          <a:blip r:embed="rId2"/>
          <a:stretch/>
        </p:blipFill>
        <p:spPr>
          <a:xfrm>
            <a:off x="1259632" y="836712"/>
            <a:ext cx="2851769" cy="2941969"/>
          </a:xfrm>
          <a:prstGeom prst="rect">
            <a:avLst/>
          </a:prstGeom>
          <a:ln>
            <a:noFill/>
          </a:ln>
        </p:spPr>
      </p:pic>
      <p:pic>
        <p:nvPicPr>
          <p:cNvPr id="117" name="Picture 117"/>
          <p:cNvPicPr/>
          <p:nvPr/>
        </p:nvPicPr>
        <p:blipFill>
          <a:blip r:embed="rId3"/>
          <a:srcRect t="50000"/>
          <a:stretch/>
        </p:blipFill>
        <p:spPr>
          <a:xfrm>
            <a:off x="1255303" y="3778681"/>
            <a:ext cx="2851768" cy="2943921"/>
          </a:xfrm>
          <a:prstGeom prst="rect">
            <a:avLst/>
          </a:prstGeom>
          <a:ln>
            <a:noFill/>
          </a:ln>
        </p:spPr>
      </p:pic>
      <p:pic>
        <p:nvPicPr>
          <p:cNvPr id="119" name="Picture 119"/>
          <p:cNvPicPr/>
          <p:nvPr/>
        </p:nvPicPr>
        <p:blipFill>
          <a:blip r:embed="rId4"/>
          <a:stretch/>
        </p:blipFill>
        <p:spPr>
          <a:xfrm>
            <a:off x="4716016" y="836712"/>
            <a:ext cx="4032448" cy="2203295"/>
          </a:xfrm>
          <a:prstGeom prst="rect">
            <a:avLst/>
          </a:prstGeom>
          <a:ln>
            <a:noFill/>
          </a:ln>
        </p:spPr>
      </p:pic>
      <p:pic>
        <p:nvPicPr>
          <p:cNvPr id="121" name="Picture 121"/>
          <p:cNvPicPr/>
          <p:nvPr/>
        </p:nvPicPr>
        <p:blipFill>
          <a:blip r:embed="rId5"/>
          <a:stretch/>
        </p:blipFill>
        <p:spPr>
          <a:xfrm>
            <a:off x="4716016" y="2852936"/>
            <a:ext cx="3895501" cy="38222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 b="1"/>
              <a:t>Выполнение  работ  по сборке модели программируемого квадрокоптера COEX КЛЕВЕР  4 WORLDSKILLS RUSSIA</a:t>
            </a:r>
            <a:endParaRPr sz="280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79512" y="1447800"/>
            <a:ext cx="8754176" cy="48006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сборка рамы квадрокоптера</a:t>
            </a:r>
          </a:p>
          <a:p>
            <a:r>
              <a:t>установка моторов</a:t>
            </a:r>
          </a:p>
          <a:p>
            <a:r>
              <a:t>монтаж платы распределения питания</a:t>
            </a:r>
          </a:p>
          <a:p>
            <a:r>
              <a:t>установка регуляторов оборотов двигателей</a:t>
            </a:r>
          </a:p>
          <a:p>
            <a:endParaRPr>
              <a:latin typeface="Times New Roman"/>
              <a:ea typeface="Times New Roman"/>
              <a:cs typeface="Times New Roman"/>
            </a:endParaRPr>
          </a:p>
          <a:p>
            <a:pPr marL="82296" indent="0">
              <a:buNone/>
            </a:pP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7" name="Picture 127"/>
          <p:cNvPicPr/>
          <p:nvPr/>
        </p:nvPicPr>
        <p:blipFill>
          <a:blip r:embed="rId2"/>
          <a:stretch/>
        </p:blipFill>
        <p:spPr>
          <a:xfrm>
            <a:off x="5422059" y="1006023"/>
            <a:ext cx="3528391" cy="1998222"/>
          </a:xfrm>
          <a:prstGeom prst="rect">
            <a:avLst/>
          </a:prstGeom>
          <a:ln>
            <a:noFill/>
          </a:ln>
        </p:spPr>
      </p:pic>
      <p:pic>
        <p:nvPicPr>
          <p:cNvPr id="129" name="Picture 129"/>
          <p:cNvPicPr/>
          <p:nvPr/>
        </p:nvPicPr>
        <p:blipFill>
          <a:blip r:embed="rId3"/>
          <a:stretch/>
        </p:blipFill>
        <p:spPr>
          <a:xfrm>
            <a:off x="203399" y="3933055"/>
            <a:ext cx="5468937" cy="2786063"/>
          </a:xfrm>
          <a:prstGeom prst="rect">
            <a:avLst/>
          </a:prstGeom>
          <a:ln>
            <a:noFill/>
          </a:ln>
        </p:spPr>
      </p:pic>
      <p:pic>
        <p:nvPicPr>
          <p:cNvPr id="131" name="Picture 131"/>
          <p:cNvPicPr/>
          <p:nvPr/>
        </p:nvPicPr>
        <p:blipFill>
          <a:blip r:embed="rId4"/>
          <a:srcRect t="8362" b="6689"/>
          <a:stretch/>
        </p:blipFill>
        <p:spPr>
          <a:xfrm>
            <a:off x="5833612" y="3933055"/>
            <a:ext cx="3290276" cy="279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 b="1"/>
              <a:t>Выполнение  работ  по сборке модели программируемого квадрокоптера COEX КЛЕВЕР  4 WORLDSKILLS RUSSIA</a:t>
            </a:r>
            <a:endParaRPr sz="280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79512" y="1447800"/>
            <a:ext cx="8754176" cy="48006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установка полётного контроллера </a:t>
            </a:r>
          </a:p>
          <a:p>
            <a:r>
              <a:t>установка Raspberry Pi</a:t>
            </a:r>
          </a:p>
          <a:p>
            <a:r>
              <a:t>сопряжение приёмника с пультом</a:t>
            </a:r>
          </a:p>
        </p:txBody>
      </p:sp>
      <p:sp>
        <p:nvSpPr>
          <p:cNvPr id="135" name="Shape 13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7" name="Picture 137"/>
          <p:cNvPicPr/>
          <p:nvPr/>
        </p:nvPicPr>
        <p:blipFill>
          <a:blip r:embed="rId2"/>
          <a:stretch/>
        </p:blipFill>
        <p:spPr>
          <a:xfrm>
            <a:off x="3975968" y="3789040"/>
            <a:ext cx="5018087" cy="3243263"/>
          </a:xfrm>
          <a:prstGeom prst="rect">
            <a:avLst/>
          </a:prstGeom>
          <a:ln>
            <a:noFill/>
          </a:ln>
        </p:spPr>
      </p:pic>
      <p:pic>
        <p:nvPicPr>
          <p:cNvPr id="139" name="Picture 139"/>
          <p:cNvPicPr/>
          <p:nvPr/>
        </p:nvPicPr>
        <p:blipFill>
          <a:blip r:embed="rId3"/>
          <a:stretch/>
        </p:blipFill>
        <p:spPr>
          <a:xfrm>
            <a:off x="1290008" y="3933056"/>
            <a:ext cx="2203450" cy="12350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 b="1"/>
              <a:t>Выполнение  работ  по сборке модели программируемого квадрокоптера COEX КЛЕВЕР  4 WORLDSKILLS RUSSIA</a:t>
            </a:r>
            <a:endParaRPr sz="2800"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79512" y="1447800"/>
            <a:ext cx="8754176" cy="48006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монтаж ножек</a:t>
            </a:r>
          </a:p>
          <a:p>
            <a:r>
              <a:t>установка элемента захвата</a:t>
            </a:r>
          </a:p>
          <a:p>
            <a:r>
              <a:t>установка пропеллеров</a:t>
            </a:r>
          </a:p>
          <a:p>
            <a:r>
              <a:t>установка защиты</a:t>
            </a:r>
          </a:p>
          <a:p>
            <a:r>
              <a:t>установка аккумулятора </a:t>
            </a:r>
          </a:p>
          <a:p>
            <a:r>
              <a:t>настройка шлема</a:t>
            </a:r>
          </a:p>
        </p:txBody>
      </p:sp>
      <p:sp>
        <p:nvSpPr>
          <p:cNvPr id="143" name="Shape 1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5" name="Picture 145"/>
          <p:cNvPicPr/>
          <p:nvPr/>
        </p:nvPicPr>
        <p:blipFill>
          <a:blip r:embed="rId2"/>
          <a:srcRect l="15887" t="16635" b="16673"/>
          <a:stretch/>
        </p:blipFill>
        <p:spPr>
          <a:xfrm>
            <a:off x="5148064" y="4172297"/>
            <a:ext cx="3429000" cy="2705100"/>
          </a:xfrm>
          <a:prstGeom prst="rect">
            <a:avLst/>
          </a:prstGeom>
          <a:ln>
            <a:noFill/>
          </a:ln>
        </p:spPr>
      </p:pic>
      <p:pic>
        <p:nvPicPr>
          <p:cNvPr id="147" name="Picture 147"/>
          <p:cNvPicPr/>
          <p:nvPr/>
        </p:nvPicPr>
        <p:blipFill>
          <a:blip r:embed="rId3"/>
          <a:srcRect t="8362" b="6689"/>
          <a:stretch/>
        </p:blipFill>
        <p:spPr>
          <a:xfrm>
            <a:off x="6865936" y="1988840"/>
            <a:ext cx="2278063" cy="193516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t>Модель квадрокоптера COEX КЛЕВЕР  4 WORLDSKILLS RUSSIA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82296" indent="0">
              <a:buNone/>
            </a:pPr>
            <a:r>
              <a:t> </a:t>
            </a:r>
          </a:p>
        </p:txBody>
      </p:sp>
      <p:sp>
        <p:nvSpPr>
          <p:cNvPr id="151" name="Shape 15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3" name="Picture 153"/>
          <p:cNvPicPr/>
          <p:nvPr/>
        </p:nvPicPr>
        <p:blipFill>
          <a:blip r:embed="rId2"/>
          <a:srcRect t="5533" b="15866"/>
          <a:stretch/>
        </p:blipFill>
        <p:spPr>
          <a:xfrm>
            <a:off x="1424810" y="1702737"/>
            <a:ext cx="6696744" cy="52636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Солнцестояние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</a:gradFill>
        <a:gradFill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</a:gradFill>
      </a:fillStyleLst>
      <a:lnStyleLst>
        <a:ln w="9525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</a:gradFill>
        <a:no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5</TotalTime>
  <Words>288</Words>
  <Application>Microsoft Office PowerPoint</Application>
  <DocSecurity>0</DocSecurity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Gill Sans MT</vt:lpstr>
      <vt:lpstr>Times New Roman</vt:lpstr>
      <vt:lpstr>Verdana</vt:lpstr>
      <vt:lpstr>Wingdings 2</vt:lpstr>
      <vt:lpstr>Солнцестояние</vt:lpstr>
      <vt:lpstr>ГБО ДО РМ «Республиканский центр  дополнительного образования детей» </vt:lpstr>
      <vt:lpstr>Объект исследования</vt:lpstr>
      <vt:lpstr>Цель проекта</vt:lpstr>
      <vt:lpstr>Технические характеристики </vt:lpstr>
      <vt:lpstr>Комплектация учебного набора</vt:lpstr>
      <vt:lpstr>Выполнение  работ  по сборке модели программируемого квадрокоптера COEX КЛЕВЕР  4 WORLDSKILLS RUSSIA</vt:lpstr>
      <vt:lpstr>Выполнение  работ  по сборке модели программируемого квадрокоптера COEX КЛЕВЕР  4 WORLDSKILLS RUSSIA</vt:lpstr>
      <vt:lpstr>Выполнение  работ  по сборке модели программируемого квадрокоптера COEX КЛЕВЕР  4 WORLDSKILLS RUSSIA</vt:lpstr>
      <vt:lpstr>Модель квадрокоптера COEX КЛЕВЕР  4 WORLDSKILLS RUSSIA</vt:lpstr>
      <vt:lpstr>Подготовка к полету  на квадрокоптере COEX КЛЕВЕР  4 WORLDSKILLS RUSSIA</vt:lpstr>
      <vt:lpstr>Осваиваем перенос предмета</vt:lpstr>
      <vt:lpstr>Перспективы развития проекта</vt:lpstr>
      <vt:lpstr>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 Международный конкурс «Школьный патент-шаг в будущее!»</dc:title>
  <dc:creator>Григорий Душутин</dc:creator>
  <cp:lastModifiedBy>komp1</cp:lastModifiedBy>
  <cp:revision>3</cp:revision>
  <dcterms:modified xsi:type="dcterms:W3CDTF">2024-11-11T11:42:51Z</dcterms:modified>
</cp:coreProperties>
</file>