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9" r:id="rId3"/>
    <p:sldId id="290" r:id="rId4"/>
    <p:sldId id="262" r:id="rId5"/>
    <p:sldId id="258" r:id="rId6"/>
    <p:sldId id="301" r:id="rId7"/>
    <p:sldId id="261" r:id="rId8"/>
    <p:sldId id="291" r:id="rId9"/>
    <p:sldId id="302" r:id="rId10"/>
    <p:sldId id="273" r:id="rId11"/>
    <p:sldId id="260" r:id="rId12"/>
    <p:sldId id="294" r:id="rId13"/>
    <p:sldId id="306" r:id="rId14"/>
    <p:sldId id="304" r:id="rId15"/>
    <p:sldId id="305" r:id="rId16"/>
    <p:sldId id="307" r:id="rId17"/>
    <p:sldId id="285" r:id="rId18"/>
    <p:sldId id="300" r:id="rId19"/>
    <p:sldId id="286" r:id="rId20"/>
    <p:sldId id="297" r:id="rId21"/>
    <p:sldId id="303" r:id="rId22"/>
  </p:sldIdLst>
  <p:sldSz cx="9144000" cy="5143500" type="screen16x9"/>
  <p:notesSz cx="6858000" cy="9144000"/>
  <p:embeddedFontLst>
    <p:embeddedFont>
      <p:font typeface="Miriam Libre" charset="-79"/>
      <p:regular r:id="rId24"/>
      <p:bold r:id="rId25"/>
    </p:embeddedFont>
    <p:embeddedFont>
      <p:font typeface="Times" pitchFamily="18" charset="0"/>
      <p:regular r:id="rId26"/>
      <p:bold r:id="rId27"/>
      <p:italic r:id="rId28"/>
      <p:boldItalic r:id="rId29"/>
    </p:embeddedFont>
    <p:embeddedFont>
      <p:font typeface="Barlow Light" charset="0"/>
      <p:regular r:id="rId30"/>
      <p:bold r:id="rId31"/>
      <p:italic r:id="rId32"/>
      <p:boldItalic r:id="rId33"/>
    </p:embeddedFont>
    <p:embeddedFont>
      <p:font typeface="Barlow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Work Sans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994EDBC-8A9F-4DDF-9C61-532181B1723D}">
  <a:tblStyle styleId="{7994EDBC-8A9F-4DDF-9C61-532181B172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3728" y="1491630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Беспилотный трамвай «Машка»</a:t>
            </a:r>
            <a:endParaRPr sz="48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760" y="3075806"/>
            <a:ext cx="50034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" pitchFamily="18" charset="0"/>
                <a:cs typeface="Times New Roman" pitchFamily="18" charset="0"/>
              </a:rPr>
              <a:t>                 </a:t>
            </a:r>
          </a:p>
          <a:p>
            <a:endParaRPr lang="ru-RU" dirty="0" smtClean="0">
              <a:latin typeface="Times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" pitchFamily="18" charset="0"/>
                <a:cs typeface="Times New Roman" pitchFamily="18" charset="0"/>
              </a:rPr>
              <a:t>                  Авторы </a:t>
            </a:r>
            <a:r>
              <a:rPr lang="ru-RU" dirty="0" err="1" smtClean="0">
                <a:latin typeface="Times" pitchFamily="18" charset="0"/>
                <a:cs typeface="Times New Roman" pitchFamily="18" charset="0"/>
              </a:rPr>
              <a:t>проекта:</a:t>
            </a:r>
            <a:r>
              <a:rPr lang="ru-RU" b="1" dirty="0" err="1" smtClean="0">
                <a:latin typeface="Times" pitchFamily="18" charset="0"/>
                <a:cs typeface="Times New Roman" pitchFamily="18" charset="0"/>
              </a:rPr>
              <a:t>Гвоздев</a:t>
            </a:r>
            <a:r>
              <a:rPr lang="ru-RU" b="1" dirty="0" smtClean="0">
                <a:latin typeface="Times" pitchFamily="18" charset="0"/>
                <a:cs typeface="Times New Roman" pitchFamily="18" charset="0"/>
              </a:rPr>
              <a:t> Василий</a:t>
            </a:r>
          </a:p>
          <a:p>
            <a:pPr algn="ctr"/>
            <a:r>
              <a:rPr lang="ru-RU" b="1" dirty="0" smtClean="0">
                <a:latin typeface="Times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1600" b="1" dirty="0" smtClean="0">
                <a:latin typeface="Times" pitchFamily="18" charset="0"/>
                <a:cs typeface="Times New Roman" pitchFamily="18" charset="0"/>
              </a:rPr>
              <a:t>              </a:t>
            </a:r>
            <a:r>
              <a:rPr lang="ru-RU" sz="1600" dirty="0" err="1" smtClean="0">
                <a:latin typeface="Times" pitchFamily="18" charset="0"/>
                <a:cs typeface="Times New Roman" pitchFamily="18" charset="0"/>
              </a:rPr>
              <a:t>Руководитель</a:t>
            </a:r>
            <a:r>
              <a:rPr lang="ru-RU" dirty="0" err="1" smtClean="0">
                <a:latin typeface="Times" pitchFamily="18" charset="0"/>
                <a:cs typeface="Times New Roman" pitchFamily="18" charset="0"/>
              </a:rPr>
              <a:t>:</a:t>
            </a:r>
            <a:r>
              <a:rPr lang="ru-RU" sz="1600" b="1" dirty="0" err="1" smtClean="0">
                <a:latin typeface="Times" pitchFamily="18" charset="0"/>
                <a:cs typeface="Times New Roman" pitchFamily="18" charset="0"/>
              </a:rPr>
              <a:t>Лахменев</a:t>
            </a:r>
            <a:r>
              <a:rPr lang="ru-RU" sz="1600" b="1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" pitchFamily="18" charset="0"/>
                <a:cs typeface="Times New Roman" pitchFamily="18" charset="0"/>
              </a:rPr>
              <a:t>Алексей Сергеевич</a:t>
            </a:r>
            <a:endParaRPr lang="ru-RU" b="1" dirty="0">
              <a:latin typeface="Times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Times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" pitchFamily="18" charset="0"/>
                <a:cs typeface="Times New Roman" pitchFamily="18" charset="0"/>
              </a:rPr>
              <a:t>               </a:t>
            </a:r>
          </a:p>
          <a:p>
            <a:pPr algn="ctr"/>
            <a:r>
              <a:rPr lang="ru-RU" sz="2200" dirty="0">
                <a:latin typeface="Times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410" name="Google Shape;410;p30"/>
          <p:cNvSpPr/>
          <p:nvPr/>
        </p:nvSpPr>
        <p:spPr>
          <a:xfrm>
            <a:off x="592500" y="1753750"/>
            <a:ext cx="1891268" cy="2313300"/>
          </a:xfrm>
          <a:prstGeom prst="homePlate">
            <a:avLst>
              <a:gd name="adj" fmla="val 30129"/>
            </a:avLst>
          </a:prstGeom>
          <a:solidFill>
            <a:srgbClr val="8184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Конструирование модели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1907704" y="1753750"/>
            <a:ext cx="2376264" cy="2313300"/>
          </a:xfrm>
          <a:prstGeom prst="chevron">
            <a:avLst>
              <a:gd name="adj" fmla="val 29853"/>
            </a:avLst>
          </a:prstGeom>
          <a:solidFill>
            <a:srgbClr val="6463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Создание визуального облика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3563888" y="1753750"/>
            <a:ext cx="2520280" cy="2313300"/>
          </a:xfrm>
          <a:prstGeom prst="chevron">
            <a:avLst>
              <a:gd name="adj" fmla="val 29853"/>
            </a:avLst>
          </a:prstGeom>
          <a:solidFill>
            <a:srgbClr val="4F4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Создание программы</a:t>
            </a:r>
            <a:endParaRPr dirty="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62696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МЕХАНИЗМ </a:t>
            </a:r>
            <a:r>
              <a:rPr lang="ru-RU" sz="3600" dirty="0" smtClean="0"/>
              <a:t>РЕАЛИЗАЦИИ ПРОЕКТА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411760" y="2211710"/>
            <a:ext cx="540203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КОНСТРУИРОВАНИЕ МОДЕЛИ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КОНСТРУИРОВАНИЕ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МОДЕЛИ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" name="Рисунок 3" descr="_oQ5qtSQi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843558"/>
            <a:ext cx="3096344" cy="41284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КОНСТРУИРОВАНИЕ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МОДЕЛИ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4" name="Рисунок 3" descr="_oQ5qtSQi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843558"/>
            <a:ext cx="3096344" cy="41284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КОНСТРУИРОВАНИЕ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МОДЕЛИ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4" name="Рисунок 3" descr="_oQ5qtSQi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49592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КОНСТРУИРОВАНИЕ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МОДЕЛИ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4" name="Рисунок 3" descr="_oQ5qtSQi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9622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КОНСТРУИРОВАНИЕ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МОДЕЛИ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4" name="Рисунок 3" descr="_oQ5qtSQi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9622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195736" y="2427734"/>
            <a:ext cx="504199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СОЗДАНИЕ ВИЗУАЛЬНОГО ОБЛИКА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540203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77098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СОЗДАНИЕ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ВИЗУАЛЬНОГО ОБЛИКА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5" name="Рисунок 4" descr="IMG_20190129_180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35646"/>
            <a:ext cx="4149080" cy="31118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2555776" y="2571750"/>
            <a:ext cx="432191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3</a:t>
            </a:r>
            <a:r>
              <a:rPr lang="en" sz="2800" dirty="0" smtClean="0"/>
              <a:t>.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СОЗДАНИЕ АВТОНОМНОЙ ПРОГРАММЫ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648000"/>
            <a:ext cx="533988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FFFF"/>
                </a:solidFill>
              </a:rPr>
              <a:t>160</a:t>
            </a:r>
            <a:r>
              <a:rPr lang="en" sz="4000" dirty="0" smtClean="0">
                <a:solidFill>
                  <a:srgbClr val="FFFFFF"/>
                </a:solidFill>
              </a:rPr>
              <a:t>,</a:t>
            </a:r>
            <a:r>
              <a:rPr lang="ru-RU" sz="4000" dirty="0" smtClean="0">
                <a:solidFill>
                  <a:srgbClr val="FFFFFF"/>
                </a:solidFill>
              </a:rPr>
              <a:t>000 </a:t>
            </a:r>
            <a:r>
              <a:rPr lang="ru-RU" sz="4000" dirty="0" err="1" smtClean="0">
                <a:solidFill>
                  <a:srgbClr val="FFFFFF"/>
                </a:solidFill>
              </a:rPr>
              <a:t>дтп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85" name="Google Shape;385;p29"/>
          <p:cNvSpPr txBox="1">
            <a:spLocks noGrp="1"/>
          </p:cNvSpPr>
          <p:nvPr>
            <p:ph type="subTitle" idx="4294967295"/>
          </p:nvPr>
        </p:nvSpPr>
        <p:spPr>
          <a:xfrm>
            <a:off x="3635896" y="1347614"/>
            <a:ext cx="4905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Случаев в год</a:t>
            </a:r>
            <a:endParaRPr sz="2400" dirty="0"/>
          </a:p>
        </p:txBody>
      </p:sp>
      <p:sp>
        <p:nvSpPr>
          <p:cNvPr id="386" name="Google Shape;386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3276893"/>
            <a:ext cx="5195864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FFFF"/>
                </a:solidFill>
              </a:rPr>
              <a:t>6,000 </a:t>
            </a:r>
            <a:r>
              <a:rPr lang="ru-RU" sz="4000" dirty="0" err="1" smtClean="0">
                <a:solidFill>
                  <a:srgbClr val="FFFFFF"/>
                </a:solidFill>
              </a:rPr>
              <a:t>дтп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4294967295"/>
          </p:nvPr>
        </p:nvSpPr>
        <p:spPr>
          <a:xfrm>
            <a:off x="3347864" y="4011910"/>
            <a:ext cx="5796136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Из них, виновниками </a:t>
            </a:r>
            <a:r>
              <a:rPr lang="ru-RU" dirty="0" err="1" smtClean="0"/>
              <a:t>дтп</a:t>
            </a:r>
            <a:r>
              <a:rPr lang="ru-RU" dirty="0" smtClean="0"/>
              <a:t> являются водители трамвая</a:t>
            </a:r>
            <a:endParaRPr sz="2400" dirty="0"/>
          </a:p>
        </p:txBody>
      </p:sp>
      <p:sp>
        <p:nvSpPr>
          <p:cNvPr id="388" name="Google Shape;388;p29"/>
          <p:cNvSpPr txBox="1">
            <a:spLocks noGrp="1"/>
          </p:cNvSpPr>
          <p:nvPr>
            <p:ph type="ctrTitle" idx="4294967295"/>
          </p:nvPr>
        </p:nvSpPr>
        <p:spPr>
          <a:xfrm>
            <a:off x="3552600" y="1962447"/>
            <a:ext cx="5051848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FFFF"/>
                </a:solidFill>
              </a:rPr>
              <a:t>8,000 </a:t>
            </a:r>
            <a:r>
              <a:rPr lang="ru-RU" sz="4000" dirty="0" err="1" smtClean="0">
                <a:solidFill>
                  <a:srgbClr val="FFFFFF"/>
                </a:solidFill>
              </a:rPr>
              <a:t>дтп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294967295"/>
          </p:nvPr>
        </p:nvSpPr>
        <p:spPr>
          <a:xfrm>
            <a:off x="3635896" y="2643758"/>
            <a:ext cx="4905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Из них с участием трамвая</a:t>
            </a:r>
            <a:endParaRPr sz="2400" dirty="0"/>
          </a:p>
        </p:txBody>
      </p:sp>
      <p:sp>
        <p:nvSpPr>
          <p:cNvPr id="390" name="Google Shape;390;p2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2" name="Google Shape;391;p29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92" name="Google Shape;392;p29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80;p19"/>
          <p:cNvSpPr txBox="1">
            <a:spLocks/>
          </p:cNvSpPr>
          <p:nvPr/>
        </p:nvSpPr>
        <p:spPr>
          <a:xfrm>
            <a:off x="3131840" y="0"/>
            <a:ext cx="6336704" cy="84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СТАТИСТИКА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395536" y="1563638"/>
            <a:ext cx="3742184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 Привлекательная цель для хакеров;</a:t>
            </a:r>
          </a:p>
          <a:p>
            <a:pPr lvl="0"/>
            <a:r>
              <a:rPr lang="ru-RU" dirty="0" smtClean="0"/>
              <a:t>Введение беспилотного транспорта в жизнь требует изменения многих стандартов и регламентов.</a:t>
            </a:r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" name="Google Shape;280;p19"/>
          <p:cNvSpPr txBox="1">
            <a:spLocks/>
          </p:cNvSpPr>
          <p:nvPr/>
        </p:nvSpPr>
        <p:spPr>
          <a:xfrm>
            <a:off x="0" y="-164554"/>
            <a:ext cx="51125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НЕДОСТАТКИ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0" y="1347614"/>
            <a:ext cx="4248472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800" dirty="0" smtClean="0"/>
              <a:t>        Я полагаю, что автоматика в любом случае окажется лучшим водителем, чем человек. Это естественно приведет к тому, что число аварий значительно сократиться, а всем ненавистные пробки станут случаться реже, если большая часть трамваев на  дорогах  будет  самоуправляемой</a:t>
            </a:r>
            <a:endParaRPr lang="ru-RU" sz="1800" dirty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5" name="Google Shape;280;p19"/>
          <p:cNvSpPr txBox="1">
            <a:spLocks/>
          </p:cNvSpPr>
          <p:nvPr/>
        </p:nvSpPr>
        <p:spPr>
          <a:xfrm>
            <a:off x="0" y="-164554"/>
            <a:ext cx="511256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ЗАКЛЮЧЕНИЕ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0" y="1347614"/>
            <a:ext cx="3993704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None/>
            </a:pPr>
            <a:r>
              <a:rPr lang="ru-RU" sz="2800" dirty="0" smtClean="0"/>
              <a:t>       Проблема частых заторов на дорогах, ввиду ДТП с участием трамваем, причиной которых, в большинства случаев, является человеческий фактор.</a:t>
            </a:r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Google Shape;280;p19"/>
          <p:cNvSpPr txBox="1">
            <a:spLocks/>
          </p:cNvSpPr>
          <p:nvPr/>
        </p:nvSpPr>
        <p:spPr>
          <a:xfrm>
            <a:off x="179512" y="195486"/>
            <a:ext cx="482453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ПРОБЛЕМА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179512" y="843558"/>
            <a:ext cx="267729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ЦЕЛЬ</a:t>
            </a:r>
            <a:r>
              <a:rPr lang="ru-RU" sz="5400" dirty="0" smtClean="0"/>
              <a:t> проекта</a:t>
            </a:r>
            <a:endParaRPr sz="1600" dirty="0"/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-468560" y="1923678"/>
            <a:ext cx="406794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dirty="0" smtClean="0"/>
              <a:t>       Целью проекта является создание автономной промышленной транспортной беспилотной модели трамвая серии лм68м</a:t>
            </a:r>
            <a:r>
              <a:rPr lang="ru-RU" b="1" dirty="0" smtClean="0"/>
              <a:t>.</a:t>
            </a:r>
            <a:endParaRPr lang="ru-RU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395536" y="1563638"/>
            <a:ext cx="3742184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 Конструирование модели;</a:t>
            </a:r>
          </a:p>
          <a:p>
            <a:pPr lvl="0"/>
            <a:r>
              <a:rPr lang="ru-RU" dirty="0" smtClean="0"/>
              <a:t>Создание визуального облика;</a:t>
            </a:r>
          </a:p>
          <a:p>
            <a:pPr lvl="0"/>
            <a:r>
              <a:rPr lang="ru-RU" dirty="0" smtClean="0"/>
              <a:t>Создание автономной программы.</a:t>
            </a:r>
            <a:endParaRPr lang="ru-RU" dirty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Google Shape;280;p19"/>
          <p:cNvSpPr txBox="1">
            <a:spLocks/>
          </p:cNvSpPr>
          <p:nvPr/>
        </p:nvSpPr>
        <p:spPr>
          <a:xfrm>
            <a:off x="467544" y="483518"/>
            <a:ext cx="295232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ЗАДАЧИ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A5B0FE"/>
                </a:solidFill>
                <a:effectLst/>
                <a:uLnTx/>
                <a:uFillTx/>
                <a:latin typeface="Miriam Libre"/>
                <a:ea typeface="Miriam Libre"/>
                <a:cs typeface="Miriam Libre"/>
                <a:sym typeface="Miriam Libre"/>
              </a:rPr>
              <a:t> проекта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subTitle" idx="4294967295"/>
          </p:nvPr>
        </p:nvSpPr>
        <p:spPr>
          <a:xfrm>
            <a:off x="-180528" y="1635646"/>
            <a:ext cx="4716016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None/>
            </a:pPr>
            <a:r>
              <a:rPr lang="ru-RU" sz="2800" dirty="0" smtClean="0"/>
              <a:t>       </a:t>
            </a:r>
            <a:r>
              <a:rPr lang="ru-RU" sz="2000" dirty="0" smtClean="0"/>
              <a:t>С 2018 года начались разработки беспилотного общественного транспорта. Инновационный центр </a:t>
            </a:r>
            <a:r>
              <a:rPr lang="ru-RU" sz="2000" dirty="0" err="1" smtClean="0"/>
              <a:t>Сколково</a:t>
            </a:r>
            <a:r>
              <a:rPr lang="ru-RU" sz="2000" dirty="0" smtClean="0"/>
              <a:t>, представил беспилотное такси, автобус. Однако прототипа беспилотного трамвая еще нету. Именно поэтому, мой проект является инновационным.</a:t>
            </a:r>
            <a:endParaRPr lang="ru-RU" sz="2800" dirty="0" smtClean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Google Shape;280;p19"/>
          <p:cNvSpPr txBox="1">
            <a:spLocks/>
          </p:cNvSpPr>
          <p:nvPr/>
        </p:nvSpPr>
        <p:spPr>
          <a:xfrm>
            <a:off x="179512" y="195486"/>
            <a:ext cx="482453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A5B0FE"/>
              </a:buClr>
              <a:buSzPts val="3000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ИННОВАЦИОННОСТЬ</a:t>
            </a:r>
            <a:r>
              <a:rPr lang="ru-RU" sz="3200" dirty="0" smtClean="0"/>
              <a:t> ПРОЕКТА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A5B0FE"/>
              </a:solidFill>
              <a:effectLst/>
              <a:uLnTx/>
              <a:uFillTx/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2339752" y="2427734"/>
            <a:ext cx="4531828" cy="792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«Беспилотный транспорт должен снизить уровень инцидентов на дорогах, то есть вероятность того, что человек совершит ошибку, будет минимизирована, тем самым количество заторов резко снизится.</a:t>
            </a:r>
          </a:p>
          <a:p>
            <a:pPr marL="0" indent="0">
              <a:buNone/>
            </a:pPr>
            <a:r>
              <a:rPr lang="ru-RU" sz="1800" dirty="0" smtClean="0"/>
              <a:t>Также подобные разработки избавят людей от необходимости долго сидеть за рулем.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75" name="Google Shape;275;p1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Google Shape;261;p16"/>
          <p:cNvSpPr txBox="1">
            <a:spLocks/>
          </p:cNvSpPr>
          <p:nvPr/>
        </p:nvSpPr>
        <p:spPr>
          <a:xfrm>
            <a:off x="2123728" y="483518"/>
            <a:ext cx="482453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РЕШЕНИЕ </a:t>
            </a:r>
            <a:r>
              <a:rPr lang="ru-RU" sz="2800" dirty="0" smtClean="0">
                <a:solidFill>
                  <a:srgbClr val="A5B0FE"/>
                </a:solidFill>
                <a:latin typeface="Miriam Libre"/>
                <a:ea typeface="Miriam Libre"/>
                <a:cs typeface="Miriam Libre"/>
              </a:rPr>
              <a:t>ПРОБЛЕМЫ</a:t>
            </a:r>
            <a:endParaRPr lang="ru-RU" sz="2800" dirty="0">
              <a:solidFill>
                <a:srgbClr val="A5B0FE"/>
              </a:solidFill>
              <a:latin typeface="Miriam Libre"/>
              <a:ea typeface="Miriam Libre"/>
              <a:cs typeface="Miriam Libr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23528" y="41151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ОПИСАНИЕ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5" name="Рисунок 4" descr="525516.jpg"/>
          <p:cNvPicPr>
            <a:picLocks noChangeAspect="1"/>
          </p:cNvPicPr>
          <p:nvPr/>
        </p:nvPicPr>
        <p:blipFill>
          <a:blip r:embed="rId3"/>
          <a:srcRect l="21415"/>
          <a:stretch>
            <a:fillRect/>
          </a:stretch>
        </p:blipFill>
        <p:spPr>
          <a:xfrm>
            <a:off x="611560" y="1275606"/>
            <a:ext cx="4752528" cy="3558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23528" y="41151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ОПИСАНИЕ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5" name="Рисунок 4" descr="525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9" y="1275606"/>
            <a:ext cx="4744029" cy="35580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291</Words>
  <Application>Microsoft Office PowerPoint</Application>
  <PresentationFormat>Экран (16:9)</PresentationFormat>
  <Paragraphs>70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Miriam Libre</vt:lpstr>
      <vt:lpstr>Times</vt:lpstr>
      <vt:lpstr>Times New Roman</vt:lpstr>
      <vt:lpstr>Barlow Light</vt:lpstr>
      <vt:lpstr>Barlow</vt:lpstr>
      <vt:lpstr>Calibri</vt:lpstr>
      <vt:lpstr>Work Sans</vt:lpstr>
      <vt:lpstr>Roderigo template</vt:lpstr>
      <vt:lpstr>Беспилотный трамвай «Машка»</vt:lpstr>
      <vt:lpstr>160,000 дтп</vt:lpstr>
      <vt:lpstr>Слайд 3</vt:lpstr>
      <vt:lpstr>ЦЕЛЬ проекта</vt:lpstr>
      <vt:lpstr>Слайд 5</vt:lpstr>
      <vt:lpstr>Слайд 6</vt:lpstr>
      <vt:lpstr>Слайд 7</vt:lpstr>
      <vt:lpstr>ОПИСАНИЕ ПРОЕКТА</vt:lpstr>
      <vt:lpstr>ОПИСАНИЕ ПРОЕКТА</vt:lpstr>
      <vt:lpstr>МЕХАНИЗМ РЕАЛИЗАЦИИ ПРОЕКТА</vt:lpstr>
      <vt:lpstr>1. КОНСТРУИРОВАНИЕ МОДЕЛИ</vt:lpstr>
      <vt:lpstr>КОНСТРУИРОВАНИЕ МОДЕЛИ</vt:lpstr>
      <vt:lpstr>КОНСТРУИРОВАНИЕ МОДЕЛИ</vt:lpstr>
      <vt:lpstr>КОНСТРУИРОВАНИЕ МОДЕЛИ</vt:lpstr>
      <vt:lpstr>КОНСТРУИРОВАНИЕ МОДЕЛИ</vt:lpstr>
      <vt:lpstr>КОНСТРУИРОВАНИЕ МОДЕЛИ</vt:lpstr>
      <vt:lpstr>2. СОЗДАНИЕ ВИЗУАЛЬНОГО ОБЛИКА</vt:lpstr>
      <vt:lpstr>СОЗДАНИЕ ВИЗУАЛЬНОГО ОБЛИКА</vt:lpstr>
      <vt:lpstr>3. СОЗДАНИЕ АВТОНОМНОЙ ПРОГРАММЫ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Alexey</dc:creator>
  <cp:lastModifiedBy>Alexey</cp:lastModifiedBy>
  <cp:revision>57</cp:revision>
  <dcterms:modified xsi:type="dcterms:W3CDTF">2019-02-16T08:46:26Z</dcterms:modified>
</cp:coreProperties>
</file>