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7" r:id="rId4"/>
    <p:sldId id="273" r:id="rId5"/>
    <p:sldId id="260" r:id="rId6"/>
    <p:sldId id="259" r:id="rId7"/>
    <p:sldId id="261" r:id="rId8"/>
    <p:sldId id="264" r:id="rId9"/>
    <p:sldId id="267" r:id="rId10"/>
    <p:sldId id="266" r:id="rId11"/>
    <p:sldId id="265" r:id="rId12"/>
    <p:sldId id="263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FF"/>
    <a:srgbClr val="FF0000"/>
    <a:srgbClr val="FFFF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AA3E-8608-4195-9485-099AF1E07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3888-7033-4832-8276-65CA4C4FF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DA6C-7BE8-4964-856F-CB90F3B69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6910-6B29-44D7-9F22-BB54518A7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1078-2904-4113-A2E0-8F2C241E1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B755-BC70-40E0-AAE8-4BCB623F6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7728-3780-4419-8FDA-4AFF39696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EEDE-E433-4A8F-93AF-A1C8CDB8C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0141-90E9-45DF-82C0-9B5825DB8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9C83-8F2D-4C54-8ABD-C6142BBC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8BB01-3CBF-4B42-BB5B-3E32BCADF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535F-061F-4A7D-A81A-80A35BC1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17AD-4A9C-4C9D-87BB-57FD76820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F8B698-0FDC-4C84-BF80-3B98AADAC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2492375"/>
            <a:ext cx="7245350" cy="1704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датчиков </a:t>
            </a:r>
            <a:r>
              <a:rPr lang="ru-RU" sz="28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довзрывной</a:t>
            </a: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концентрации на газоопасных местах</a:t>
            </a:r>
            <a:r>
              <a:rPr lang="ru-RU" sz="2800" b="1" dirty="0" smtClean="0">
                <a:solidFill>
                  <a:srgbClr val="3333CC"/>
                </a:solidFill>
              </a:rPr>
              <a:t> </a:t>
            </a:r>
            <a:r>
              <a:rPr lang="ru-RU" sz="3200" b="1" dirty="0" smtClean="0">
                <a:solidFill>
                  <a:srgbClr val="AA4E02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AA4E02"/>
                </a:solidFill>
                <a:latin typeface="+mn-lt"/>
              </a:rPr>
            </a:br>
            <a:endParaRPr lang="ru-RU" sz="3200" b="1" dirty="0">
              <a:solidFill>
                <a:srgbClr val="AA4E02"/>
              </a:solidFill>
              <a:latin typeface="+mn-lt"/>
            </a:endParaRP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3852863" y="6489700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2019 г.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43213" y="260350"/>
          <a:ext cx="3776662" cy="334963"/>
        </p:xfrm>
        <a:graphic>
          <a:graphicData uri="http://schemas.openxmlformats.org/drawingml/2006/table">
            <a:tbl>
              <a:tblPr/>
              <a:tblGrid>
                <a:gridCol w="37766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535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Свердловская область, Серов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03" name="Picture 10" descr="serov-1024x7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795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925" y="444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3. Выяснить, где накапливаются разные группы газов.</a:t>
            </a:r>
          </a:p>
        </p:txBody>
      </p:sp>
      <p:graphicFrame>
        <p:nvGraphicFramePr>
          <p:cNvPr id="15910" name="Group 550"/>
          <p:cNvGraphicFramePr>
            <a:graphicFrameLocks noGrp="1"/>
          </p:cNvGraphicFramePr>
          <p:nvPr/>
        </p:nvGraphicFramePr>
        <p:xfrm>
          <a:off x="611188" y="981075"/>
          <a:ext cx="8208962" cy="4818063"/>
        </p:xfrm>
        <a:graphic>
          <a:graphicData uri="http://schemas.openxmlformats.org/drawingml/2006/table">
            <a:tbl>
              <a:tblPr/>
              <a:tblGrid>
                <a:gridCol w="3214687"/>
                <a:gridCol w="898525"/>
                <a:gridCol w="1062038"/>
                <a:gridCol w="1055687"/>
                <a:gridCol w="747713"/>
                <a:gridCol w="1230312"/>
              </a:tblGrid>
              <a:tr h="204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Газ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Химическая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формула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Распространение газов относительно воздуха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Молегулярный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вес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Плотность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кг/м</a:t>
                      </a:r>
                      <a:r>
                        <a:rPr kumimoji="0" lang="ru-RU" sz="11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футов/фут</a:t>
                      </a:r>
                      <a:r>
                        <a:rPr kumimoji="0" lang="ru-RU" sz="11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(lb/ft</a:t>
                      </a:r>
                      <a:r>
                        <a:rPr kumimoji="0" lang="ru-RU" sz="11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Бутан / Butane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внизу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58.1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2.489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b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0.1554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0.156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Воздух / Air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1.205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1.293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0.0752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b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0.0806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Доменный газ = колошниковый газ / Blast furnace gas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29,78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1.250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0.0780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Метан / Methane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верху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16.043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0.668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b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0.717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0.0417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0.0447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Пригодный газ = натуральный газ / Natural gas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Выше среднего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19.5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0.7 - 0.9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0.044 - 0.056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Пропан / Propane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внизу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44.09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1.882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0.1175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Пропен = пропилен / Propene (propylene)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внизу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42.1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1.748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0.1091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Угарный газ, моноксид углерода / Carbon monoxide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среднее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28.01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1.165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b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1.250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0.0727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0.0780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Углекислый газ = двуокись углерода / Carbon dioxide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внизу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44.01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1.842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b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1.977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0.1150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b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0.1234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Этан / Ethane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среднее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30.07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1.264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0.0789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67" name="Rectangle 547"/>
          <p:cNvSpPr>
            <a:spLocks noChangeArrowheads="1"/>
          </p:cNvSpPr>
          <p:nvPr/>
        </p:nvSpPr>
        <p:spPr bwMode="auto">
          <a:xfrm>
            <a:off x="2268538" y="5876925"/>
            <a:ext cx="6696075" cy="908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3333CC"/>
                </a:solidFill>
              </a:rPr>
              <a:t>Вывод, для более полного измерения уровня газов</a:t>
            </a:r>
          </a:p>
          <a:p>
            <a:pPr algn="ctr"/>
            <a:r>
              <a:rPr lang="ru-RU" b="1">
                <a:solidFill>
                  <a:srgbClr val="3333CC"/>
                </a:solidFill>
              </a:rPr>
              <a:t> в воздухе необходимо принудительно захватывать </a:t>
            </a:r>
          </a:p>
          <a:p>
            <a:pPr algn="ctr"/>
            <a:r>
              <a:rPr lang="ru-RU" b="1">
                <a:solidFill>
                  <a:srgbClr val="3333CC"/>
                </a:solidFill>
              </a:rPr>
              <a:t>воздух с разных уровней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2603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3. Выяснить, где накапливаются разные группы газов.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27088" y="4652963"/>
            <a:ext cx="7561262" cy="1366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/>
              <a:t>     </a:t>
            </a:r>
            <a:r>
              <a:rPr lang="ru-RU" b="1">
                <a:solidFill>
                  <a:srgbClr val="3333CC"/>
                </a:solidFill>
              </a:rPr>
              <a:t>Вывод</a:t>
            </a:r>
            <a:r>
              <a:rPr lang="ru-RU">
                <a:solidFill>
                  <a:srgbClr val="3333CC"/>
                </a:solidFill>
              </a:rPr>
              <a:t>: </a:t>
            </a:r>
            <a:r>
              <a:rPr lang="ru-RU" b="1">
                <a:solidFill>
                  <a:srgbClr val="3333CC"/>
                </a:solidFill>
              </a:rPr>
              <a:t>В устройстве для захвата воздуха необходимо </a:t>
            </a:r>
          </a:p>
          <a:p>
            <a:pPr>
              <a:defRPr/>
            </a:pPr>
            <a:r>
              <a:rPr lang="ru-RU" b="1">
                <a:solidFill>
                  <a:srgbClr val="3333CC"/>
                </a:solidFill>
              </a:rPr>
              <a:t>использовать вентиляторы с безколлекторными двигателями.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348038" y="1557338"/>
            <a:ext cx="2124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00CCFF"/>
                </a:solidFill>
              </a:rPr>
              <a:t>вентиляторы</a:t>
            </a:r>
            <a:r>
              <a:rPr lang="ru-RU" sz="2200" b="1"/>
              <a:t> </a:t>
            </a:r>
          </a:p>
        </p:txBody>
      </p:sp>
      <p:pic>
        <p:nvPicPr>
          <p:cNvPr id="25605" name="Picture 8" descr="HGT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725613"/>
            <a:ext cx="1895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572560695c64a7f1beceda4f2bdc43b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844675"/>
            <a:ext cx="22875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42486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>
                <a:solidFill>
                  <a:srgbClr val="FF6600"/>
                </a:solidFill>
              </a:rPr>
              <a:t>4. Рассмотреть варианты вывода полученной информации и варианты звукового оповещения об аварийной ситуации</a:t>
            </a:r>
            <a:r>
              <a:rPr lang="ru-RU" sz="2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6627" name="Picture 12" descr="TENSTAR-1602-I2C-16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420938"/>
            <a:ext cx="22558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900113" y="4868863"/>
            <a:ext cx="3095625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LCD - </a:t>
            </a:r>
            <a:r>
              <a:rPr lang="ru-RU" sz="2000" b="1"/>
              <a:t>дисплей</a:t>
            </a: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5003800" y="4868863"/>
            <a:ext cx="3095625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пьезоизлучатель</a:t>
            </a:r>
          </a:p>
        </p:txBody>
      </p:sp>
      <p:pic>
        <p:nvPicPr>
          <p:cNvPr id="26630" name="Picture 15" descr="passive-buzzer-sensor-1-600x6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972" t="17250" r="28195" b="19749"/>
          <a:stretch>
            <a:fillRect/>
          </a:stretch>
        </p:blipFill>
        <p:spPr bwMode="auto">
          <a:xfrm>
            <a:off x="5795963" y="2060575"/>
            <a:ext cx="1860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4.</a:t>
            </a:r>
            <a:r>
              <a:rPr lang="ru-RU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rgbClr val="FF6600"/>
                </a:solidFill>
              </a:rPr>
              <a:t>Рассмотреть варианты светового оповещения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8313" y="1412875"/>
            <a:ext cx="374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CCFF"/>
                </a:solidFill>
              </a:rPr>
              <a:t>Проблесковый маячок</a:t>
            </a:r>
            <a:r>
              <a:rPr lang="ru-RU"/>
              <a:t> </a:t>
            </a:r>
            <a:r>
              <a:rPr lang="ru-RU" sz="2200" b="1"/>
              <a:t> </a:t>
            </a:r>
          </a:p>
        </p:txBody>
      </p:sp>
      <p:pic>
        <p:nvPicPr>
          <p:cNvPr id="27652" name="Picture 7" descr="Мигалка-оранжевая-12v-HDX-51066M,-HDX-51065M--AKS189--Мигалка-оранжевая-24v-HDX-51066--AKS030-коп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557338"/>
            <a:ext cx="289718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851275" y="2133600"/>
            <a:ext cx="4968875" cy="151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/>
              <a:t> одна лампочка и она накального типа</a:t>
            </a:r>
            <a:r>
              <a:rPr lang="ru-RU"/>
              <a:t> 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для вращения отражателя используется </a:t>
            </a:r>
          </a:p>
          <a:p>
            <a:r>
              <a:rPr lang="ru-RU" b="1"/>
              <a:t>коллекторный двигатель</a:t>
            </a:r>
            <a:r>
              <a:rPr lang="ru-RU"/>
              <a:t> </a:t>
            </a:r>
            <a:endParaRPr lang="ru-RU" b="1"/>
          </a:p>
          <a:p>
            <a:r>
              <a:rPr lang="ru-RU"/>
              <a:t>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427538" y="1412875"/>
            <a:ext cx="374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CCFF"/>
                </a:solidFill>
              </a:rPr>
              <a:t>Проблемные места</a:t>
            </a:r>
            <a:r>
              <a:rPr lang="ru-RU"/>
              <a:t> </a:t>
            </a:r>
            <a:r>
              <a:rPr lang="ru-RU" sz="2200" b="1"/>
              <a:t> </a:t>
            </a:r>
          </a:p>
        </p:txBody>
      </p:sp>
      <p:pic>
        <p:nvPicPr>
          <p:cNvPr id="27655" name="Picture 10" descr="495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365625"/>
            <a:ext cx="2706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3924300" y="4797425"/>
            <a:ext cx="4968875" cy="1512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/>
              <a:t> множество светодиодов</a:t>
            </a:r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мигание осуществляется программно, </a:t>
            </a:r>
          </a:p>
          <a:p>
            <a:r>
              <a:rPr lang="ru-RU" b="1"/>
              <a:t>без использования отражателя и </a:t>
            </a:r>
          </a:p>
          <a:p>
            <a:r>
              <a:rPr lang="ru-RU" b="1"/>
              <a:t>коллекторного двигателя 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23850" y="3933825"/>
            <a:ext cx="3744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CCFF"/>
                </a:solidFill>
              </a:rPr>
              <a:t>Электронный  маячок</a:t>
            </a:r>
            <a:r>
              <a:rPr lang="ru-RU"/>
              <a:t> </a:t>
            </a:r>
            <a:r>
              <a:rPr lang="ru-RU" sz="2200" b="1"/>
              <a:t> 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356100" y="4005263"/>
            <a:ext cx="3744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CCFF"/>
                </a:solidFill>
              </a:rPr>
              <a:t>Преимущества</a:t>
            </a:r>
            <a:r>
              <a:rPr lang="ru-RU"/>
              <a:t> </a:t>
            </a:r>
            <a:r>
              <a:rPr lang="ru-RU" sz="22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468313" y="1700213"/>
            <a:ext cx="8280400" cy="4608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FF6600"/>
                </a:solidFill>
              </a:rPr>
              <a:t>6. Объединение датчиков в сеть. </a:t>
            </a:r>
            <a:endParaRPr lang="ru-RU" sz="4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16013" y="2420938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16013" y="4652963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924300" y="2420938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732588" y="2420938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940425" y="4652963"/>
            <a:ext cx="21605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Пульт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979613" y="27082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787900" y="270827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476375" y="30686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979613" y="50133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867400" y="4149725"/>
            <a:ext cx="22336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протокол </a:t>
            </a:r>
            <a:r>
              <a:rPr lang="en-US" b="1"/>
              <a:t>RS</a:t>
            </a:r>
            <a:r>
              <a:rPr lang="ru-RU" b="1"/>
              <a:t> 485</a:t>
            </a:r>
            <a:r>
              <a:rPr lang="ru-RU"/>
              <a:t> </a:t>
            </a: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6948488" y="1844675"/>
            <a:ext cx="1655762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Цех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7920037" cy="7826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>
                <a:solidFill>
                  <a:srgbClr val="FF6600"/>
                </a:solidFill>
              </a:rPr>
              <a:t>7. Информирование работников об уровне концентрации газа</a:t>
            </a:r>
            <a:endParaRPr lang="ru-RU" sz="4000">
              <a:solidFill>
                <a:srgbClr val="FF6600"/>
              </a:solidFill>
            </a:endParaRPr>
          </a:p>
        </p:txBody>
      </p:sp>
      <p:pic>
        <p:nvPicPr>
          <p:cNvPr id="29699" name="Picture 15" descr="somz_55_favorit_oranzhev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557338"/>
            <a:ext cx="2160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79388" y="5373688"/>
            <a:ext cx="3959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6600"/>
                </a:solidFill>
              </a:rPr>
              <a:t>Использовать технологию отраженного проецируемого изображения.</a:t>
            </a:r>
            <a:r>
              <a:rPr lang="ru-RU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9701" name="Picture 17" descr="6f5f64"/>
          <p:cNvPicPr>
            <a:picLocks noChangeAspect="1" noChangeArrowheads="1"/>
          </p:cNvPicPr>
          <p:nvPr/>
        </p:nvPicPr>
        <p:blipFill>
          <a:blip r:embed="rId3"/>
          <a:srcRect l="15979" t="37218" r="45271" b="20145"/>
          <a:stretch>
            <a:fillRect/>
          </a:stretch>
        </p:blipFill>
        <p:spPr bwMode="auto">
          <a:xfrm>
            <a:off x="1116013" y="3789363"/>
            <a:ext cx="19446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Line 18"/>
          <p:cNvSpPr>
            <a:spLocks noChangeShapeType="1"/>
          </p:cNvSpPr>
          <p:nvPr/>
        </p:nvSpPr>
        <p:spPr bwMode="auto">
          <a:xfrm flipV="1">
            <a:off x="2411413" y="2924175"/>
            <a:ext cx="12969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703" name="Picture 19" descr="passive-buzzer-sensor-1-600x6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56" t="17250" r="31111" b="52528"/>
          <a:stretch>
            <a:fillRect/>
          </a:stretch>
        </p:blipFill>
        <p:spPr bwMode="auto">
          <a:xfrm>
            <a:off x="6659563" y="2636838"/>
            <a:ext cx="20875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Line 20"/>
          <p:cNvSpPr>
            <a:spLocks noChangeShapeType="1"/>
          </p:cNvSpPr>
          <p:nvPr/>
        </p:nvSpPr>
        <p:spPr bwMode="auto">
          <a:xfrm flipH="1" flipV="1">
            <a:off x="5003800" y="2636838"/>
            <a:ext cx="230505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084888" y="428942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6600"/>
                </a:solidFill>
              </a:rPr>
              <a:t>пьезоизлучатель</a:t>
            </a:r>
            <a:r>
              <a:rPr lang="ru-RU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9706" name="Picture 22" descr="gassensor_web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6" t="29765" r="38170" b="27258"/>
          <a:stretch>
            <a:fillRect/>
          </a:stretch>
        </p:blipFill>
        <p:spPr bwMode="auto">
          <a:xfrm>
            <a:off x="4356100" y="4076700"/>
            <a:ext cx="15128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Line 23"/>
          <p:cNvSpPr>
            <a:spLocks noChangeShapeType="1"/>
          </p:cNvSpPr>
          <p:nvPr/>
        </p:nvSpPr>
        <p:spPr bwMode="auto">
          <a:xfrm flipH="1" flipV="1">
            <a:off x="4643438" y="2708275"/>
            <a:ext cx="649287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4067175" y="5084763"/>
            <a:ext cx="3059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6600"/>
                </a:solidFill>
              </a:rPr>
              <a:t>Датчик газа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468313" y="1700213"/>
            <a:ext cx="8280400" cy="4608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FF6600"/>
                </a:solidFill>
              </a:rPr>
              <a:t>Заключение</a:t>
            </a:r>
            <a:endParaRPr lang="ru-RU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116013" y="2420938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116013" y="4652963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924300" y="2420938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6732588" y="2420938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</a:t>
            </a:r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1979613" y="27082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4787900" y="270827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1476375" y="30686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1979613" y="50133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5867400" y="4149725"/>
            <a:ext cx="22336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протокол </a:t>
            </a:r>
            <a:r>
              <a:rPr lang="en-US" b="1"/>
              <a:t>RS</a:t>
            </a:r>
            <a:r>
              <a:rPr lang="ru-RU" b="1"/>
              <a:t> 485</a:t>
            </a:r>
            <a:r>
              <a:rPr lang="ru-RU"/>
              <a:t> </a:t>
            </a:r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6948488" y="1844675"/>
            <a:ext cx="1655762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Цех</a:t>
            </a:r>
          </a:p>
        </p:txBody>
      </p:sp>
      <p:pic>
        <p:nvPicPr>
          <p:cNvPr id="30733" name="Picture 15" descr="somz_55_favorit_oranzhev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997200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somz_55_favorit_oranzhev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076700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7" descr="somz_55_favorit_oranzhev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5300663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8" descr="somz_55_favorit_oranzhev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852738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9" descr="somz_55_favorit_oranzhev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365625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Oval 20"/>
          <p:cNvSpPr>
            <a:spLocks noChangeArrowheads="1"/>
          </p:cNvSpPr>
          <p:nvPr/>
        </p:nvSpPr>
        <p:spPr bwMode="auto">
          <a:xfrm>
            <a:off x="1042988" y="4076700"/>
            <a:ext cx="3241675" cy="21605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Oval 21"/>
          <p:cNvSpPr>
            <a:spLocks noChangeArrowheads="1"/>
          </p:cNvSpPr>
          <p:nvPr/>
        </p:nvSpPr>
        <p:spPr bwMode="auto">
          <a:xfrm>
            <a:off x="1116013" y="2276475"/>
            <a:ext cx="2232025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Oval 22"/>
          <p:cNvSpPr>
            <a:spLocks noChangeArrowheads="1"/>
          </p:cNvSpPr>
          <p:nvPr/>
        </p:nvSpPr>
        <p:spPr bwMode="auto">
          <a:xfrm>
            <a:off x="3348038" y="2420938"/>
            <a:ext cx="2303462" cy="2520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Oval 23"/>
          <p:cNvSpPr>
            <a:spLocks noChangeArrowheads="1"/>
          </p:cNvSpPr>
          <p:nvPr/>
        </p:nvSpPr>
        <p:spPr bwMode="auto">
          <a:xfrm>
            <a:off x="5292725" y="2276475"/>
            <a:ext cx="3024188" cy="3240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Rectangle 8"/>
          <p:cNvSpPr>
            <a:spLocks noChangeArrowheads="1"/>
          </p:cNvSpPr>
          <p:nvPr/>
        </p:nvSpPr>
        <p:spPr bwMode="auto">
          <a:xfrm>
            <a:off x="5940425" y="4652963"/>
            <a:ext cx="21605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Пульт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9" descr="0_a505d_8d0733e0_ori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AutoShape 11" descr="0_a505d_8d0733e0_ori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16" descr="map404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50825" y="260350"/>
            <a:ext cx="7632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600" b="1">
                <a:solidFill>
                  <a:srgbClr val="FF6600"/>
                </a:solidFill>
              </a:rPr>
              <a:t>ПАО «Надеждинский металлургический завод»</a:t>
            </a:r>
          </a:p>
        </p:txBody>
      </p:sp>
      <p:sp>
        <p:nvSpPr>
          <p:cNvPr id="16390" name="AutoShape 20" descr="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6391" name="Group 22"/>
          <p:cNvGrpSpPr>
            <a:grpSpLocks/>
          </p:cNvGrpSpPr>
          <p:nvPr/>
        </p:nvGrpSpPr>
        <p:grpSpPr bwMode="auto">
          <a:xfrm>
            <a:off x="323850" y="1125538"/>
            <a:ext cx="5111750" cy="2735262"/>
            <a:chOff x="1058" y="6328"/>
            <a:chExt cx="9499" cy="5715"/>
          </a:xfrm>
        </p:grpSpPr>
        <p:pic>
          <p:nvPicPr>
            <p:cNvPr id="16409" name="Рисун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8" y="6328"/>
              <a:ext cx="6726" cy="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Рисуно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58" y="8488"/>
              <a:ext cx="4099" cy="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11430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3"/>
          <p:cNvSpPr>
            <a:spLocks noChangeArrowheads="1"/>
          </p:cNvSpPr>
          <p:nvPr/>
        </p:nvSpPr>
        <p:spPr bwMode="auto">
          <a:xfrm>
            <a:off x="11430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4356100" y="1606550"/>
            <a:ext cx="447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Камерная печь литейного цеха</a:t>
            </a:r>
          </a:p>
        </p:txBody>
      </p:sp>
      <p:grpSp>
        <p:nvGrpSpPr>
          <p:cNvPr id="16395" name="Group 37"/>
          <p:cNvGrpSpPr>
            <a:grpSpLocks/>
          </p:cNvGrpSpPr>
          <p:nvPr/>
        </p:nvGrpSpPr>
        <p:grpSpPr bwMode="auto">
          <a:xfrm>
            <a:off x="4067175" y="3716338"/>
            <a:ext cx="5041900" cy="2924175"/>
            <a:chOff x="2678" y="10702"/>
            <a:chExt cx="7844" cy="4312"/>
          </a:xfrm>
        </p:grpSpPr>
        <p:pic>
          <p:nvPicPr>
            <p:cNvPr id="16407" name="Рисун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78" y="10702"/>
              <a:ext cx="7558" cy="4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Рисунок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8" y="12268"/>
              <a:ext cx="2264" cy="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39750" y="4365625"/>
            <a:ext cx="3384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</a:rPr>
              <a:t>Методическая печь сортопрокатного цеха</a:t>
            </a:r>
            <a:r>
              <a:rPr lang="ru-RU" sz="22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20190212_072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3468687" cy="2601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00563" y="692150"/>
            <a:ext cx="4392612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FF6600"/>
                </a:solidFill>
              </a:rPr>
              <a:t>Экскурсия на Надеждинский металлургический завод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58775" y="3357563"/>
            <a:ext cx="8785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800" b="1">
                <a:solidFill>
                  <a:srgbClr val="FF6600"/>
                </a:solidFill>
              </a:rPr>
              <a:t>Продукция, выпускаемая предприятием</a:t>
            </a:r>
          </a:p>
        </p:txBody>
      </p:sp>
      <p:pic>
        <p:nvPicPr>
          <p:cNvPr id="3082" name="Picture 10" descr="2015-04-16_05-07-05-600x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24400"/>
            <a:ext cx="1993900" cy="1462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AutoShape 12" descr="137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AutoShape 14" descr="137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87" name="Picture 15" descr="137_1"/>
          <p:cNvPicPr>
            <a:picLocks noChangeAspect="1" noChangeArrowheads="1"/>
          </p:cNvPicPr>
          <p:nvPr/>
        </p:nvPicPr>
        <p:blipFill>
          <a:blip r:embed="rId4" cstate="print"/>
          <a:srcRect t="6667" r="1723" b="5927"/>
          <a:stretch>
            <a:fillRect/>
          </a:stretch>
        </p:blipFill>
        <p:spPr bwMode="auto">
          <a:xfrm>
            <a:off x="3779838" y="4772025"/>
            <a:ext cx="2089150" cy="1393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9" name="Picture 17" descr="18144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0" y="4797425"/>
            <a:ext cx="2087563" cy="1368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 descr="0_a505d_8d0733e0_ori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AutoShape 4" descr="0_a505d_8d0733e0_ori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AutoShape 5" descr="map404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9388" y="404813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6600"/>
                </a:solidFill>
              </a:rPr>
              <a:t>ПАО «Надеждинский металлургический завод»</a:t>
            </a:r>
          </a:p>
        </p:txBody>
      </p:sp>
      <p:sp>
        <p:nvSpPr>
          <p:cNvPr id="18438" name="AutoShape 7" descr="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1430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11430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427538" y="1412875"/>
            <a:ext cx="449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Доменная печь доменного цеха</a:t>
            </a:r>
          </a:p>
        </p:txBody>
      </p:sp>
      <p:grpSp>
        <p:nvGrpSpPr>
          <p:cNvPr id="18452" name="Group 29"/>
          <p:cNvGrpSpPr>
            <a:grpSpLocks/>
          </p:cNvGrpSpPr>
          <p:nvPr/>
        </p:nvGrpSpPr>
        <p:grpSpPr bwMode="auto">
          <a:xfrm>
            <a:off x="611188" y="1196975"/>
            <a:ext cx="5761037" cy="2736850"/>
            <a:chOff x="1418" y="928"/>
            <a:chExt cx="7740" cy="4500"/>
          </a:xfrm>
        </p:grpSpPr>
        <p:pic>
          <p:nvPicPr>
            <p:cNvPr id="18454" name="Рисуно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8" y="928"/>
              <a:ext cx="5106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Рисуно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38" y="2548"/>
              <a:ext cx="3420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539750" y="4365625"/>
            <a:ext cx="8208963" cy="151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333CC"/>
                </a:solidFill>
              </a:rPr>
              <a:t>С целью соблюдения требований безопасности газоопасные места</a:t>
            </a:r>
          </a:p>
          <a:p>
            <a:pPr algn="ctr">
              <a:defRPr/>
            </a:pPr>
            <a:r>
              <a:rPr lang="ru-RU">
                <a:solidFill>
                  <a:srgbClr val="3333CC"/>
                </a:solidFill>
              </a:rPr>
              <a:t> 4 группы необходимо оборудовать датчиками довзрывной концентрации.</a:t>
            </a:r>
          </a:p>
          <a:p>
            <a:pPr algn="ctr">
              <a:defRPr/>
            </a:pPr>
            <a:r>
              <a:rPr lang="ru-RU">
                <a:solidFill>
                  <a:srgbClr val="3333CC"/>
                </a:solidFill>
              </a:rPr>
              <a:t> Не все газоопасные места предприятия оснащены подобными</a:t>
            </a:r>
          </a:p>
          <a:p>
            <a:pPr algn="ctr">
              <a:defRPr/>
            </a:pPr>
            <a:r>
              <a:rPr lang="ru-RU">
                <a:solidFill>
                  <a:srgbClr val="3333CC"/>
                </a:solidFill>
              </a:rPr>
              <a:t> датчиками, а большинство применяемых стационарных</a:t>
            </a:r>
          </a:p>
          <a:p>
            <a:pPr algn="ctr">
              <a:defRPr/>
            </a:pPr>
            <a:r>
              <a:rPr lang="ru-RU">
                <a:solidFill>
                  <a:srgbClr val="3333CC"/>
                </a:solidFill>
              </a:rPr>
              <a:t> газоанализаторов требуют полной замены.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200">
                <a:solidFill>
                  <a:srgbClr val="3333CC"/>
                </a:solidFill>
              </a:rPr>
              <a:t>Цель нашего проекта:</a:t>
            </a:r>
            <a:r>
              <a:rPr lang="ru-RU" sz="2800"/>
              <a:t> </a:t>
            </a:r>
            <a:endParaRPr lang="ru-RU" sz="40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84248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FF6600"/>
                </a:solidFill>
              </a:rPr>
              <a:t>проектирование стационарного устройства контролирующего уровень концентрации предельно допустимых значений взрывоопасных газов и качества воздуха, а также оповещение сотрудников об опасной ситуации.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3573463"/>
            <a:ext cx="166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3333CC"/>
                </a:solidFill>
              </a:rPr>
              <a:t>Задачи: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82850" y="4005263"/>
            <a:ext cx="655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Задача 1. Выяснить и сравнить типы датчиков довзрывной концентрации, применяемых на предприятии ПАО «Надеждинский металлургический завод».</a:t>
            </a:r>
          </a:p>
        </p:txBody>
      </p:sp>
      <p:pic>
        <p:nvPicPr>
          <p:cNvPr id="19461" name="Picture 9" descr="img604790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15"/>
          <a:stretch>
            <a:fillRect/>
          </a:stretch>
        </p:blipFill>
        <p:spPr bwMode="auto">
          <a:xfrm>
            <a:off x="250825" y="4221163"/>
            <a:ext cx="2162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127875" cy="8096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b="1">
                <a:solidFill>
                  <a:srgbClr val="FF6600"/>
                </a:solidFill>
              </a:rPr>
              <a:t>Газоанализаторы</a:t>
            </a:r>
          </a:p>
        </p:txBody>
      </p:sp>
      <p:sp>
        <p:nvSpPr>
          <p:cNvPr id="20492" name="AutoShape 9" descr="5777f6851d34e155ac9af80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AutoShape 18" descr="80960fcd7fe969a4bf7011af1bcca4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4" name="Picture 19" descr="80960fcd7fe969a4bf7011af1bcca4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318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3" name="Group 203"/>
          <p:cNvGraphicFramePr>
            <a:graphicFrameLocks noGrp="1"/>
          </p:cNvGraphicFramePr>
          <p:nvPr>
            <p:ph sz="half" idx="1"/>
          </p:nvPr>
        </p:nvGraphicFramePr>
        <p:xfrm>
          <a:off x="971550" y="1196975"/>
          <a:ext cx="7559675" cy="3017838"/>
        </p:xfrm>
        <a:graphic>
          <a:graphicData uri="http://schemas.openxmlformats.org/drawingml/2006/table">
            <a:tbl>
              <a:tblPr/>
              <a:tblGrid>
                <a:gridCol w="793750"/>
                <a:gridCol w="2225675"/>
                <a:gridCol w="2730500"/>
                <a:gridCol w="180975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газоанализатора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газоанализатора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Обслуживание, замена датчика контроля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стационарный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стационарный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СПЕКТР-3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стационарный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 с производства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АНКАТ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переносной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ПОЛАР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переносной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3" name="Rectangle 204"/>
          <p:cNvSpPr>
            <a:spLocks noChangeArrowheads="1"/>
          </p:cNvSpPr>
          <p:nvPr/>
        </p:nvSpPr>
        <p:spPr bwMode="auto">
          <a:xfrm>
            <a:off x="323850" y="4652963"/>
            <a:ext cx="8640763" cy="1655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2000" b="1">
                <a:solidFill>
                  <a:srgbClr val="3333CC"/>
                </a:solidFill>
                <a:latin typeface="Times New Roman" pitchFamily="18" charset="0"/>
              </a:rPr>
              <a:t>Пришли к выводу о том, что необходимо спроектировать датчик </a:t>
            </a:r>
          </a:p>
          <a:p>
            <a:pPr algn="just"/>
            <a:r>
              <a:rPr lang="ru-RU" sz="2000" b="1">
                <a:solidFill>
                  <a:srgbClr val="3333CC"/>
                </a:solidFill>
                <a:latin typeface="Times New Roman" pitchFamily="18" charset="0"/>
              </a:rPr>
              <a:t>довзрывной концентрации, который:</a:t>
            </a:r>
          </a:p>
          <a:p>
            <a:pPr algn="just"/>
            <a:r>
              <a:rPr lang="ru-RU" sz="2000" b="1">
                <a:solidFill>
                  <a:srgbClr val="3333CC"/>
                </a:solidFill>
                <a:latin typeface="Times New Roman" pitchFamily="18" charset="0"/>
              </a:rPr>
              <a:t>- контролирует уровень концентрации газа;</a:t>
            </a:r>
          </a:p>
          <a:p>
            <a:pPr algn="just"/>
            <a:r>
              <a:rPr lang="ru-RU" sz="2000" b="1">
                <a:solidFill>
                  <a:srgbClr val="3333CC"/>
                </a:solidFill>
                <a:latin typeface="Times New Roman" pitchFamily="18" charset="0"/>
              </a:rPr>
              <a:t>- оповещает работника о превышении уровня газа;</a:t>
            </a:r>
          </a:p>
          <a:p>
            <a:pPr algn="just"/>
            <a:r>
              <a:rPr lang="ru-RU" sz="2000" b="1">
                <a:solidFill>
                  <a:srgbClr val="3333CC"/>
                </a:solidFill>
                <a:latin typeface="Times New Roman" pitchFamily="18" charset="0"/>
              </a:rPr>
              <a:t>- передает данные на стационарное устройство.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2.</a:t>
            </a:r>
            <a:r>
              <a:rPr lang="ru-RU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rgbClr val="FF6600"/>
                </a:solidFill>
              </a:rPr>
              <a:t>Найти информацию о видах датчиков, рассмотреть принцип их работы.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27088" y="1412875"/>
            <a:ext cx="73437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CCFF"/>
                </a:solidFill>
              </a:rPr>
              <a:t>Виды датчиков: </a:t>
            </a:r>
          </a:p>
          <a:p>
            <a:pPr>
              <a:buFontTx/>
              <a:buChar char="•"/>
              <a:defRPr/>
            </a:pPr>
            <a:r>
              <a:rPr lang="ru-RU" sz="2800" b="1">
                <a:solidFill>
                  <a:srgbClr val="00CCFF"/>
                </a:solidFill>
              </a:rPr>
              <a:t>полупроводниковые, </a:t>
            </a:r>
          </a:p>
          <a:p>
            <a:pPr>
              <a:buFontTx/>
              <a:buChar char="•"/>
              <a:defRPr/>
            </a:pPr>
            <a:r>
              <a:rPr lang="ru-RU" sz="2800" b="1">
                <a:solidFill>
                  <a:srgbClr val="00CCFF"/>
                </a:solidFill>
              </a:rPr>
              <a:t>каталические, </a:t>
            </a:r>
          </a:p>
          <a:p>
            <a:pPr>
              <a:buFontTx/>
              <a:buChar char="•"/>
              <a:defRPr/>
            </a:pPr>
            <a:r>
              <a:rPr lang="ru-RU" sz="2800" b="1">
                <a:solidFill>
                  <a:srgbClr val="00CCFF"/>
                </a:solidFill>
              </a:rPr>
              <a:t>инфракрасные детекторы газа</a:t>
            </a:r>
          </a:p>
          <a:p>
            <a:pPr>
              <a:buFontTx/>
              <a:buChar char="•"/>
              <a:defRPr/>
            </a:pPr>
            <a:r>
              <a:rPr lang="ru-RU" sz="2800" b="1">
                <a:solidFill>
                  <a:srgbClr val="00CCFF"/>
                </a:solidFill>
              </a:rPr>
              <a:t>электрохимические</a:t>
            </a:r>
            <a:r>
              <a:rPr lang="ru-RU" sz="2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508" name="Picture 10" descr="ris_1-600x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860800"/>
            <a:ext cx="571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catalytic-ga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373688"/>
            <a:ext cx="208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gassensor_web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36" t="30324" r="39249" b="31772"/>
          <a:stretch>
            <a:fillRect/>
          </a:stretch>
        </p:blipFill>
        <p:spPr bwMode="auto">
          <a:xfrm>
            <a:off x="7019925" y="3933825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Инженериада (логотип в угол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571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3337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2. Найти информацию о видах датчиков, рассмотреть принцип их работы.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03350" y="1700213"/>
            <a:ext cx="734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CCFF"/>
                </a:solidFill>
              </a:rPr>
              <a:t>Электрохимический датчик</a:t>
            </a:r>
            <a:r>
              <a:rPr lang="ru-RU" sz="2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2532" name="Picture 6" descr="gassensor_web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36" t="30324" r="39249" b="31772"/>
          <a:stretch>
            <a:fillRect/>
          </a:stretch>
        </p:blipFill>
        <p:spPr bwMode="auto">
          <a:xfrm>
            <a:off x="468313" y="1701800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clip_image002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92338" y="2714625"/>
            <a:ext cx="5691187" cy="2946400"/>
          </a:xfrm>
        </p:spPr>
      </p:pic>
      <p:graphicFrame>
        <p:nvGraphicFramePr>
          <p:cNvPr id="11280" name="Group 16"/>
          <p:cNvGraphicFramePr>
            <a:graphicFrameLocks noGrp="1"/>
          </p:cNvGraphicFramePr>
          <p:nvPr>
            <p:ph sz="half" idx="2"/>
          </p:nvPr>
        </p:nvGraphicFramePr>
        <p:xfrm>
          <a:off x="0" y="6524625"/>
          <a:ext cx="1908175" cy="333375"/>
        </p:xfrm>
        <a:graphic>
          <a:graphicData uri="http://schemas.openxmlformats.org/drawingml/2006/table">
            <a:tbl>
              <a:tblPr/>
              <a:tblGrid>
                <a:gridCol w="636588"/>
                <a:gridCol w="635000"/>
                <a:gridCol w="636587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НМЗ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Инженериада (логотип в угол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571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3.</a:t>
            </a:r>
            <a:r>
              <a:rPr lang="ru-RU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rgbClr val="FF6600"/>
                </a:solidFill>
              </a:rPr>
              <a:t>Выяснить, где накапливаются разные группы газов.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1476375" y="1773238"/>
            <a:ext cx="6157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</a:rPr>
              <a:t>Газоанализаторы</a:t>
            </a:r>
          </a:p>
        </p:txBody>
      </p:sp>
      <p:sp>
        <p:nvSpPr>
          <p:cNvPr id="23556" name="AutoShape 93" descr="az7752-gazoanalizator-uglekislogo-gaza-vozdukh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7" name="Picture 94" descr="az7752-gazoanalizator-uglekislogo-gaza-vozduk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05038"/>
            <a:ext cx="19494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95"/>
          <p:cNvSpPr>
            <a:spLocks noChangeArrowheads="1"/>
          </p:cNvSpPr>
          <p:nvPr/>
        </p:nvSpPr>
        <p:spPr bwMode="auto">
          <a:xfrm>
            <a:off x="468313" y="4292600"/>
            <a:ext cx="3598862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Захват воздуха только сверху</a:t>
            </a:r>
          </a:p>
        </p:txBody>
      </p:sp>
      <p:sp>
        <p:nvSpPr>
          <p:cNvPr id="23559" name="AutoShape 97" descr="az7752-gazoanalizator-uglekislogo-gaza-vozdukh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0" name="Picture 98" descr="drager-polytron-5310-gazo_148283149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2050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9"/>
          <p:cNvSpPr>
            <a:spLocks noChangeArrowheads="1"/>
          </p:cNvSpPr>
          <p:nvPr/>
        </p:nvSpPr>
        <p:spPr bwMode="auto">
          <a:xfrm>
            <a:off x="5292725" y="4292600"/>
            <a:ext cx="3598863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Захват воздуха только снизу</a:t>
            </a:r>
          </a:p>
        </p:txBody>
      </p:sp>
      <p:graphicFrame>
        <p:nvGraphicFramePr>
          <p:cNvPr id="16486" name="Group 102"/>
          <p:cNvGraphicFramePr>
            <a:graphicFrameLocks noGrp="1"/>
          </p:cNvGraphicFramePr>
          <p:nvPr/>
        </p:nvGraphicFramePr>
        <p:xfrm>
          <a:off x="0" y="6524625"/>
          <a:ext cx="1908175" cy="333375"/>
        </p:xfrm>
        <a:graphic>
          <a:graphicData uri="http://schemas.openxmlformats.org/drawingml/2006/table">
            <a:tbl>
              <a:tblPr/>
              <a:tblGrid>
                <a:gridCol w="636588"/>
                <a:gridCol w="635000"/>
                <a:gridCol w="636587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НМЗ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460</Words>
  <Application>Microsoft Office PowerPoint</Application>
  <PresentationFormat>Экран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Оформление по умолчанию</vt:lpstr>
      <vt:lpstr>Установка датчиков довзрывной концентрации на газоопасных местах  </vt:lpstr>
      <vt:lpstr>Слайд 2</vt:lpstr>
      <vt:lpstr>Экскурсия на Надеждинский металлургический завод</vt:lpstr>
      <vt:lpstr>Слайд 4</vt:lpstr>
      <vt:lpstr>Цель нашего проекта: </vt:lpstr>
      <vt:lpstr>Газоанализаторы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6. Объединение датчиков в сеть. </vt:lpstr>
      <vt:lpstr>7. Информирование работников об уровне концентрации газа</vt:lpstr>
      <vt:lpstr>Заключение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автоматической очистке воздуха после обработки металлов </dc:title>
  <dc:creator>Admin</dc:creator>
  <cp:lastModifiedBy>Admin</cp:lastModifiedBy>
  <cp:revision>21</cp:revision>
  <dcterms:created xsi:type="dcterms:W3CDTF">2018-01-11T04:18:51Z</dcterms:created>
  <dcterms:modified xsi:type="dcterms:W3CDTF">2019-04-23T06:04:19Z</dcterms:modified>
</cp:coreProperties>
</file>