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Arvo"/>
      <p:regular r:id="rId21"/>
      <p:bold r:id="rId22"/>
      <p:italic r:id="rId23"/>
      <p:boldItalic r:id="rId24"/>
    </p:embeddedFont>
    <p:embeddedFont>
      <p:font typeface="Roboto Condensed"/>
      <p:regular r:id="rId25"/>
      <p:bold r:id="rId26"/>
      <p:italic r:id="rId27"/>
      <p:boldItalic r:id="rId28"/>
    </p:embeddedFont>
    <p:embeddedFont>
      <p:font typeface="Roboto Condensed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Arvo-bold.fntdata"/><Relationship Id="rId21" Type="http://schemas.openxmlformats.org/officeDocument/2006/relationships/font" Target="fonts/Arvo-regular.fntdata"/><Relationship Id="rId24" Type="http://schemas.openxmlformats.org/officeDocument/2006/relationships/font" Target="fonts/Arvo-boldItalic.fntdata"/><Relationship Id="rId23" Type="http://schemas.openxmlformats.org/officeDocument/2006/relationships/font" Target="fonts/Arv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.fntdata"/><Relationship Id="rId25" Type="http://schemas.openxmlformats.org/officeDocument/2006/relationships/font" Target="fonts/RobotoCondensed-regular.fntdata"/><Relationship Id="rId28" Type="http://schemas.openxmlformats.org/officeDocument/2006/relationships/font" Target="fonts/RobotoCondensed-boldItalic.fntdata"/><Relationship Id="rId27" Type="http://schemas.openxmlformats.org/officeDocument/2006/relationships/font" Target="fonts/Roboto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CondensedLight-italic.fntdata"/><Relationship Id="rId30" Type="http://schemas.openxmlformats.org/officeDocument/2006/relationships/font" Target="fonts/RobotoCondensedLigh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CondensedLight-boldItalic.fntdata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Lato-regular.fntdata"/><Relationship Id="rId16" Type="http://schemas.openxmlformats.org/officeDocument/2006/relationships/font" Target="fonts/PlayfairDisplay-boldItalic.fntdata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0a0b1215982ef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0a0b1215982ef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8007a805f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8007a805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8007a80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8007a80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8007a805f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8007a805f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8007a805f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8007a805f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695a8e3b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695a8e3b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 rot="10800000">
            <a:off x="1" y="1090763"/>
            <a:ext cx="8847502" cy="2961974"/>
            <a:chOff x="-8178042" y="-4493254"/>
            <a:chExt cx="19483597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8" cy="432996"/>
            <a:chOff x="5582265" y="4646738"/>
            <a:chExt cx="5480828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4" name="Google Shape;184;p11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5" name="Google Shape;185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-4" y="41"/>
            <a:ext cx="7072430" cy="1327314"/>
            <a:chOff x="-4" y="41"/>
            <a:chExt cx="7072430" cy="1327314"/>
          </a:xfrm>
        </p:grpSpPr>
        <p:sp>
          <p:nvSpPr>
            <p:cNvPr id="25" name="Google Shape;25;p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6" name="Google Shape;26;p3"/>
            <p:cNvGrpSpPr/>
            <p:nvPr/>
          </p:nvGrpSpPr>
          <p:grpSpPr>
            <a:xfrm flipH="1" rot="10800000">
              <a:off x="3" y="41"/>
              <a:ext cx="6756168" cy="1327314"/>
              <a:chOff x="-2168138" y="330075"/>
              <a:chExt cx="8650663" cy="1699506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9" name="Google Shape;29;p3"/>
            <p:cNvGrpSpPr/>
            <p:nvPr/>
          </p:nvGrpSpPr>
          <p:grpSpPr>
            <a:xfrm flipH="1" rot="10800000">
              <a:off x="-4" y="381008"/>
              <a:ext cx="7072430" cy="771743"/>
              <a:chOff x="-9092084" y="330075"/>
              <a:chExt cx="15574609" cy="1699501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32" name="Google Shape;32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3" name="Google Shape;33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5" name="Google Shape;35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Google Shape;40;p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42" name="Google Shape;42;p3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43" name="Google Shape;43;p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7" name="Google Shape;47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" name="Google Shape;48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51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2" name="Google Shape;52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" name="Google Shape;54;p4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55" name="Google Shape;55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" name="Google Shape;56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7" name="Google Shape;57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" name="Google Shape;59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0" name="Google Shape;60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64" name="Google Shape;64;p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65" name="Google Shape;65;p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67" name="Google Shape;67;p5"/>
          <p:cNvGrpSpPr/>
          <p:nvPr/>
        </p:nvGrpSpPr>
        <p:grpSpPr>
          <a:xfrm flipH="1" rot="10800000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68" name="Google Shape;68;p5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" name="Google Shape;78;p5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9" name="Google Shape;79;p5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/>
        </p:txBody>
      </p:sp>
      <p:sp>
        <p:nvSpPr>
          <p:cNvPr id="80" name="Google Shape;80;p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3" name="Google Shape;83;p6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84" name="Google Shape;84;p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86" name="Google Shape;86;p6"/>
          <p:cNvGrpSpPr/>
          <p:nvPr/>
        </p:nvGrpSpPr>
        <p:grpSpPr>
          <a:xfrm flipH="1" rot="10800000">
            <a:off x="1" y="1090763"/>
            <a:ext cx="8847502" cy="2961974"/>
            <a:chOff x="-8178042" y="-4493254"/>
            <a:chExt cx="19483597" cy="6522736"/>
          </a:xfrm>
        </p:grpSpPr>
        <p:sp>
          <p:nvSpPr>
            <p:cNvPr id="87" name="Google Shape;87;p6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89" name="Google Shape;89;p6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i="1" sz="3000">
                <a:solidFill>
                  <a:srgbClr val="FFFFFF"/>
                </a:solidFill>
              </a:defRPr>
            </a:lvl1pPr>
            <a:lvl2pPr indent="-4191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2pPr>
            <a:lvl3pPr indent="-4191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3pPr>
            <a:lvl4pPr indent="-4191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4pPr>
            <a:lvl5pPr indent="-4191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5pPr>
            <a:lvl6pPr indent="-4191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6pPr>
            <a:lvl7pPr indent="-4191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7pPr>
            <a:lvl8pPr indent="-4191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8pPr>
            <a:lvl9pPr indent="-4191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0" name="Google Shape;90;p6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ru" sz="7200" u="none" cap="none" strike="noStrik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7200" u="none" cap="none" strike="noStrike">
              <a:solidFill>
                <a:srgbClr val="FF9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2" name="Google Shape;92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93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4" name="Google Shape;94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7" name="Google Shape;97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9" name="Google Shape;99;p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7"/>
          <p:cNvGrpSpPr/>
          <p:nvPr/>
        </p:nvGrpSpPr>
        <p:grpSpPr>
          <a:xfrm>
            <a:off x="-4" y="41"/>
            <a:ext cx="7072430" cy="1327314"/>
            <a:chOff x="-4" y="41"/>
            <a:chExt cx="7072430" cy="1327314"/>
          </a:xfrm>
        </p:grpSpPr>
        <p:sp>
          <p:nvSpPr>
            <p:cNvPr id="102" name="Google Shape;102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3" name="Google Shape;103;p7"/>
            <p:cNvGrpSpPr/>
            <p:nvPr/>
          </p:nvGrpSpPr>
          <p:grpSpPr>
            <a:xfrm flipH="1" rot="10800000">
              <a:off x="3" y="41"/>
              <a:ext cx="6756168" cy="1327314"/>
              <a:chOff x="-2168138" y="330075"/>
              <a:chExt cx="8650663" cy="1699506"/>
            </a:xfrm>
          </p:grpSpPr>
          <p:sp>
            <p:nvSpPr>
              <p:cNvPr id="104" name="Google Shape;104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6" name="Google Shape;106;p7"/>
            <p:cNvGrpSpPr/>
            <p:nvPr/>
          </p:nvGrpSpPr>
          <p:grpSpPr>
            <a:xfrm flipH="1" rot="10800000">
              <a:off x="-4" y="381008"/>
              <a:ext cx="7072430" cy="771743"/>
              <a:chOff x="-9092084" y="330075"/>
              <a:chExt cx="15574609" cy="1699501"/>
            </a:xfrm>
          </p:grpSpPr>
          <p:sp>
            <p:nvSpPr>
              <p:cNvPr id="107" name="Google Shape;107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09" name="Google Shape;109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0" name="Google Shape;110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" name="Google Shape;111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2" name="Google Shape;112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5" name="Google Shape;115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7" name="Google Shape;117;p7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8" name="Google Shape;118;p7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indent="-3810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indent="-3810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indent="-3810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indent="-3810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indent="-3810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indent="-3810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indent="-3810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119" name="Google Shape;119;p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>
            <a:off x="-4" y="41"/>
            <a:ext cx="7072430" cy="1327314"/>
            <a:chOff x="-4" y="41"/>
            <a:chExt cx="7072430" cy="1327314"/>
          </a:xfrm>
        </p:grpSpPr>
        <p:sp>
          <p:nvSpPr>
            <p:cNvPr id="122" name="Google Shape;122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3" name="Google Shape;123;p8"/>
            <p:cNvGrpSpPr/>
            <p:nvPr/>
          </p:nvGrpSpPr>
          <p:grpSpPr>
            <a:xfrm flipH="1" rot="10800000">
              <a:off x="3" y="41"/>
              <a:ext cx="6756168" cy="1327314"/>
              <a:chOff x="-2168138" y="330075"/>
              <a:chExt cx="8650663" cy="1699506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26" name="Google Shape;126;p8"/>
            <p:cNvGrpSpPr/>
            <p:nvPr/>
          </p:nvGrpSpPr>
          <p:grpSpPr>
            <a:xfrm flipH="1" rot="10800000">
              <a:off x="-4" y="381008"/>
              <a:ext cx="7072430" cy="771743"/>
              <a:chOff x="-9092084" y="330075"/>
              <a:chExt cx="15574609" cy="1699501"/>
            </a:xfrm>
          </p:grpSpPr>
          <p:sp>
            <p:nvSpPr>
              <p:cNvPr id="127" name="Google Shape;127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29" name="Google Shape;129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0" name="Google Shape;130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" name="Google Shape;131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2" name="Google Shape;132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5" name="Google Shape;135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" name="Google Shape;137;p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39" name="Google Shape;139;p8"/>
          <p:cNvSpPr txBox="1"/>
          <p:nvPr>
            <p:ph idx="2" type="body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40" name="Google Shape;140;p8"/>
          <p:cNvSpPr txBox="1"/>
          <p:nvPr>
            <p:ph idx="3" type="body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41" name="Google Shape;141;p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-4" y="41"/>
            <a:ext cx="7072430" cy="1327314"/>
            <a:chOff x="-4" y="41"/>
            <a:chExt cx="7072430" cy="1327314"/>
          </a:xfrm>
        </p:grpSpPr>
        <p:sp>
          <p:nvSpPr>
            <p:cNvPr id="144" name="Google Shape;144;p9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45" name="Google Shape;145;p9"/>
            <p:cNvGrpSpPr/>
            <p:nvPr/>
          </p:nvGrpSpPr>
          <p:grpSpPr>
            <a:xfrm flipH="1" rot="10800000">
              <a:off x="3" y="41"/>
              <a:ext cx="6756168" cy="1327314"/>
              <a:chOff x="-2168138" y="330075"/>
              <a:chExt cx="8650663" cy="1699506"/>
            </a:xfrm>
          </p:grpSpPr>
          <p:sp>
            <p:nvSpPr>
              <p:cNvPr id="146" name="Google Shape;146;p9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48" name="Google Shape;148;p9"/>
            <p:cNvGrpSpPr/>
            <p:nvPr/>
          </p:nvGrpSpPr>
          <p:grpSpPr>
            <a:xfrm flipH="1" rot="10800000">
              <a:off x="-4" y="381008"/>
              <a:ext cx="7072430" cy="771743"/>
              <a:chOff x="-9092084" y="330075"/>
              <a:chExt cx="15574609" cy="1699501"/>
            </a:xfrm>
          </p:grpSpPr>
          <p:sp>
            <p:nvSpPr>
              <p:cNvPr id="149" name="Google Shape;149;p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51" name="Google Shape;151;p9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2" name="Google Shape;152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4" name="Google Shape;154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9" name="Google Shape;159;p9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0" name="Google Shape;160;p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63" name="Google Shape;163;p10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10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65" name="Google Shape;165;p10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0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0"/>
            <p:cNvGrpSpPr/>
            <p:nvPr/>
          </p:nvGrpSpPr>
          <p:grpSpPr>
            <a:xfrm flipH="1">
              <a:off x="5592255" y="4646738"/>
              <a:ext cx="6682918" cy="304563"/>
              <a:chOff x="-30922587" y="330075"/>
              <a:chExt cx="37293071" cy="1699569"/>
            </a:xfrm>
          </p:grpSpPr>
          <p:sp>
            <p:nvSpPr>
              <p:cNvPr id="168" name="Google Shape;168;p10"/>
              <p:cNvSpPr/>
              <p:nvPr/>
            </p:nvSpPr>
            <p:spPr>
              <a:xfrm>
                <a:off x="-30922587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0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0" name="Google Shape;170;p10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/>
        </p:txBody>
      </p:sp>
      <p:sp>
        <p:nvSpPr>
          <p:cNvPr id="171" name="Google Shape;171;p1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type="ctrTitle"/>
          </p:nvPr>
        </p:nvSpPr>
        <p:spPr>
          <a:xfrm>
            <a:off x="2040375" y="1549650"/>
            <a:ext cx="3640200" cy="20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Светильник-цветок</a:t>
            </a:r>
            <a:endParaRPr sz="3000"/>
          </a:p>
        </p:txBody>
      </p:sp>
      <p:sp>
        <p:nvSpPr>
          <p:cNvPr id="191" name="Google Shape;191;p12"/>
          <p:cNvSpPr txBox="1"/>
          <p:nvPr>
            <p:ph idx="4294967295" type="subTitle"/>
          </p:nvPr>
        </p:nvSpPr>
        <p:spPr>
          <a:xfrm>
            <a:off x="4325925" y="4231700"/>
            <a:ext cx="4127100" cy="34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/>
              <a:t>Авторы работы:  Байздренко Виктория, Хомяков Тимофей </a:t>
            </a:r>
            <a:endParaRPr/>
          </a:p>
        </p:txBody>
      </p:sp>
      <p:pic>
        <p:nvPicPr>
          <p:cNvPr id="192" name="Google Shape;19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750" y="44625"/>
            <a:ext cx="1737250" cy="17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 txBox="1"/>
          <p:nvPr/>
        </p:nvSpPr>
        <p:spPr>
          <a:xfrm>
            <a:off x="2040375" y="190325"/>
            <a:ext cx="49722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/>
        </p:nvSpPr>
        <p:spPr>
          <a:xfrm>
            <a:off x="619575" y="747975"/>
            <a:ext cx="6108900" cy="4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Проблема:</a:t>
            </a:r>
            <a:endParaRPr sz="170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некомфортное освещение в помещение</a:t>
            </a:r>
            <a:endParaRPr sz="170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Цель:</a:t>
            </a:r>
            <a:endParaRPr sz="170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создать светильник в форме цветка, обеспечивающий комфортное освещение с помощью светодиодной ленты</a:t>
            </a:r>
            <a:endParaRPr sz="170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oboto Condensed"/>
                <a:ea typeface="Roboto Condensed"/>
                <a:cs typeface="Roboto Condensed"/>
                <a:sym typeface="Roboto Condensed"/>
              </a:rPr>
              <a:t>Задачи:</a:t>
            </a:r>
            <a:endParaRPr sz="17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 Light"/>
              <a:buChar char="●"/>
            </a:pPr>
            <a:r>
              <a:rPr lang="ru" sz="17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Создать механизм раскрытия и закрытия “цветка”</a:t>
            </a:r>
            <a:endParaRPr sz="17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 Light"/>
              <a:buChar char="●"/>
            </a:pPr>
            <a:r>
              <a:rPr lang="ru" sz="17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Запрограммировать несколько режимов освещения ленты, включая режим, зависящий от яркости освещения вокруг</a:t>
            </a:r>
            <a:endParaRPr sz="17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Требования к устройству:</a:t>
            </a:r>
            <a:endParaRPr sz="17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 Light"/>
              <a:buChar char="●"/>
            </a:pPr>
            <a:r>
              <a:rPr lang="ru" sz="17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Компактность</a:t>
            </a:r>
            <a:endParaRPr sz="17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 Light"/>
              <a:buChar char="●"/>
            </a:pPr>
            <a:r>
              <a:rPr lang="ru" sz="17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Подвижность</a:t>
            </a:r>
            <a:endParaRPr sz="17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99" name="Google Shape;1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8350" y="53750"/>
            <a:ext cx="1357300" cy="13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Функционал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5" name="Google Shape;205;p14"/>
          <p:cNvSpPr txBox="1"/>
          <p:nvPr>
            <p:ph idx="2" type="body"/>
          </p:nvPr>
        </p:nvSpPr>
        <p:spPr>
          <a:xfrm>
            <a:off x="931500" y="1721225"/>
            <a:ext cx="46002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69999" marR="818134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100"/>
              <a:t>Устройство управляется кнопками на корпусе и через Bluetooth и имеет множество режимов освещения.</a:t>
            </a:r>
            <a:endParaRPr sz="2100"/>
          </a:p>
        </p:txBody>
      </p:sp>
      <p:pic>
        <p:nvPicPr>
          <p:cNvPr id="206" name="Google Shape;2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925" y="38550"/>
            <a:ext cx="1357300" cy="13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6875" y="1679125"/>
            <a:ext cx="1992150" cy="25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6237" y="30950"/>
            <a:ext cx="1357300" cy="13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5"/>
          <p:cNvSpPr txBox="1"/>
          <p:nvPr/>
        </p:nvSpPr>
        <p:spPr>
          <a:xfrm>
            <a:off x="774025" y="1231675"/>
            <a:ext cx="3629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10317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Основные компоненты микросхемы: </a:t>
            </a:r>
            <a:endParaRPr sz="1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 Condensed Light"/>
              <a:buChar char="●"/>
            </a:pPr>
            <a:r>
              <a:rPr lang="ru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плата Arduino Uno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 Condensed Light"/>
              <a:buChar char="●"/>
            </a:pPr>
            <a:r>
              <a:rPr lang="ru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Bluetooth модуль HC-05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 Condensed Light"/>
              <a:buChar char="●"/>
            </a:pPr>
            <a:r>
              <a:rPr lang="ru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светодиодная лента WS2811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descr="Картинки по запросу bluetooth hc-05" id="214" name="Google Shape;2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154700" y="1539425"/>
            <a:ext cx="2738750" cy="273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ардуино uno" id="215" name="Google Shape;21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8525" y="280459"/>
            <a:ext cx="2420675" cy="1883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светодиодная лента ws2811" id="216" name="Google Shape;21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6309" y="3030903"/>
            <a:ext cx="2981625" cy="205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 работы</a:t>
            </a:r>
            <a:endParaRPr/>
          </a:p>
        </p:txBody>
      </p:sp>
      <p:pic>
        <p:nvPicPr>
          <p:cNvPr id="222" name="Google Shape;2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925" y="38550"/>
            <a:ext cx="1357300" cy="13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75" y="1883712"/>
            <a:ext cx="5047925" cy="196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bluetooth hc-05" id="224" name="Google Shape;22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2822" y="1461525"/>
            <a:ext cx="3025653" cy="2127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6"/>
          <p:cNvSpPr txBox="1"/>
          <p:nvPr/>
        </p:nvSpPr>
        <p:spPr>
          <a:xfrm>
            <a:off x="3729800" y="4254225"/>
            <a:ext cx="23004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Подключение светодиодной ленты</a:t>
            </a:r>
            <a:endParaRPr sz="15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6430875" y="3490150"/>
            <a:ext cx="22194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Подключение Bluetooth модуля HC-05</a:t>
            </a:r>
            <a:endParaRPr sz="15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/>
        </p:nvSpPr>
        <p:spPr>
          <a:xfrm>
            <a:off x="903325" y="824000"/>
            <a:ext cx="5895900" cy="3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Планируется:</a:t>
            </a:r>
            <a:endParaRPr sz="1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Ближайшее будущее:</a:t>
            </a:r>
            <a:endParaRPr sz="1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 Condensed Light"/>
              <a:buChar char="●"/>
            </a:pPr>
            <a:r>
              <a:rPr lang="ru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закончить программу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 Condensed Light"/>
              <a:buChar char="●"/>
            </a:pPr>
            <a:r>
              <a:rPr lang="ru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закончить механическую часть проекта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</a:t>
            </a:r>
            <a:r>
              <a:rPr lang="ru" sz="1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Дальнейшее развитие проекта:</a:t>
            </a:r>
            <a:endParaRPr sz="1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 Condensed Light"/>
              <a:buChar char="●"/>
            </a:pPr>
            <a:r>
              <a:rPr lang="ru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добавить дополнительные режимы освещения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 Condensed Light"/>
              <a:buChar char="●"/>
            </a:pPr>
            <a:r>
              <a:rPr lang="ru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увеличить функционал устройства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На данный момент сделано:</a:t>
            </a:r>
            <a:endParaRPr sz="1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 Condensed Light"/>
              <a:buChar char="●"/>
            </a:pPr>
            <a:r>
              <a:rPr lang="ru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70% программной части проекта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 Condensed Light"/>
              <a:buChar char="●"/>
            </a:pPr>
            <a:r>
              <a:rPr lang="ru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более 10 режимов освещения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 Condensed Light"/>
              <a:buChar char="●"/>
            </a:pPr>
            <a:r>
              <a:rPr lang="ru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собрана аппаратная часть проекта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32" name="Google Shape;2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8000" y="46150"/>
            <a:ext cx="1357300" cy="13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>
            <p:ph idx="4294967295" type="title"/>
          </p:nvPr>
        </p:nvSpPr>
        <p:spPr>
          <a:xfrm>
            <a:off x="2279625" y="696075"/>
            <a:ext cx="48714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600">
                <a:solidFill>
                  <a:srgbClr val="000000"/>
                </a:solidFill>
              </a:rPr>
              <a:t>Спасибо за внимание</a:t>
            </a:r>
            <a:endParaRPr b="0" sz="3600">
              <a:solidFill>
                <a:srgbClr val="000000"/>
              </a:solidFill>
            </a:endParaRPr>
          </a:p>
        </p:txBody>
      </p:sp>
      <p:pic>
        <p:nvPicPr>
          <p:cNvPr id="238" name="Google Shape;2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613" y="1683625"/>
            <a:ext cx="620077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