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59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80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02" autoAdjust="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B6CC3-90C6-4E33-96FA-692564AFB0E5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F8407-52D6-4712-B7FF-588DB5ED5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298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57606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Робот “Вездеход”</a:t>
            </a:r>
            <a:br>
              <a:rPr lang="ru-RU" sz="32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endParaRPr lang="ru-RU" sz="3200" b="1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272808" cy="4680520"/>
          </a:xfrm>
        </p:spPr>
        <p:txBody>
          <a:bodyPr>
            <a:normAutofit/>
          </a:bodyPr>
          <a:lstStyle/>
          <a:p>
            <a:endParaRPr lang="en-US" sz="1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	Участник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Курчавенков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Игорь Андреевич</a:t>
            </a:r>
          </a:p>
          <a:p>
            <a:pPr algn="l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Руководители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Козловский Константин Николаевич,</a:t>
            </a:r>
          </a:p>
          <a:p>
            <a:pPr algn="l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Чеканников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Игорь Юрьевич</a:t>
            </a:r>
          </a:p>
          <a:p>
            <a:pPr algn="l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	Образовательное учреждение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l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	ГБУ ДО ЦДЮТТИТ Пушкинского района 	Санкт-Петербурга</a:t>
            </a:r>
          </a:p>
          <a:p>
            <a:pPr algn="l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95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36712"/>
            <a:ext cx="6624736" cy="4968552"/>
          </a:xfrm>
        </p:spPr>
      </p:pic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165304"/>
            <a:ext cx="2895600" cy="556171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Рис. 2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71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04" y="836612"/>
            <a:ext cx="6246555" cy="4680619"/>
          </a:xfrm>
        </p:spPr>
      </p:pic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31840" y="5877272"/>
            <a:ext cx="2895600" cy="556171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Рис. 3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8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73" y="765175"/>
            <a:ext cx="6860117" cy="5145088"/>
          </a:xfrm>
        </p:spPr>
      </p:pic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31840" y="5877272"/>
            <a:ext cx="2895600" cy="556171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Рис. </a:t>
            </a:r>
            <a:r>
              <a:rPr lang="ru-RU" sz="2000" b="1" dirty="0">
                <a:solidFill>
                  <a:srgbClr val="0070C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2201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91" y="476250"/>
            <a:ext cx="6860117" cy="5145088"/>
          </a:xfrm>
        </p:spPr>
      </p:pic>
      <p:sp>
        <p:nvSpPr>
          <p:cNvPr id="6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31840" y="5877272"/>
            <a:ext cx="2895600" cy="556171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Рис. </a:t>
            </a:r>
            <a:r>
              <a:rPr lang="ru-RU" sz="2000" b="1" dirty="0">
                <a:solidFill>
                  <a:srgbClr val="0070C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52442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63" y="620713"/>
            <a:ext cx="6337300" cy="4752975"/>
          </a:xfrm>
        </p:spPr>
      </p:pic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203848" y="5661248"/>
            <a:ext cx="2895600" cy="556171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Рис. </a:t>
            </a:r>
            <a:r>
              <a:rPr lang="ru-RU" sz="2000" b="1" dirty="0">
                <a:solidFill>
                  <a:srgbClr val="0070C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21432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692150"/>
            <a:ext cx="6337300" cy="4752975"/>
          </a:xfrm>
        </p:spPr>
      </p:pic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203848" y="5661248"/>
            <a:ext cx="2895600" cy="556171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Рис. 8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56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38" y="692150"/>
            <a:ext cx="6337300" cy="4752975"/>
          </a:xfrm>
        </p:spPr>
      </p:pic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203848" y="5661248"/>
            <a:ext cx="2895600" cy="556171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Рис. </a:t>
            </a:r>
            <a:r>
              <a:rPr lang="ru-RU" sz="2000" b="1" dirty="0">
                <a:solidFill>
                  <a:srgbClr val="0070C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04089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87" y="692150"/>
            <a:ext cx="6333835" cy="4969098"/>
          </a:xfrm>
        </p:spPr>
      </p:pic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203848" y="5661248"/>
            <a:ext cx="2895600" cy="556171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Рис. 10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62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80"/>
            <a:ext cx="6721475" cy="5041106"/>
          </a:xfrm>
        </p:spPr>
      </p:pic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275856" y="5877272"/>
            <a:ext cx="2895600" cy="556171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Рис. 12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12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Пульт </a:t>
            </a:r>
            <a:r>
              <a:rPr lang="ru-RU" sz="3200" b="1" dirty="0">
                <a:solidFill>
                  <a:srgbClr val="0070C0"/>
                </a:solidFill>
              </a:rPr>
              <a:t>управления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4744"/>
            <a:ext cx="6034617" cy="4525963"/>
          </a:xfrm>
        </p:spPr>
      </p:pic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203848" y="5733256"/>
            <a:ext cx="2895600" cy="556171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Рис. 13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07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Робот </a:t>
            </a:r>
            <a:r>
              <a:rPr lang="en-US" sz="3200" b="1" dirty="0">
                <a:solidFill>
                  <a:srgbClr val="00B050"/>
                </a:solidFill>
              </a:rPr>
              <a:t>“</a:t>
            </a:r>
            <a:r>
              <a:rPr lang="ru-RU" sz="3200" b="1" dirty="0">
                <a:solidFill>
                  <a:srgbClr val="00B050"/>
                </a:solidFill>
              </a:rPr>
              <a:t>Вездеход</a:t>
            </a:r>
            <a:r>
              <a:rPr lang="en-US" sz="3200" b="1" dirty="0">
                <a:solidFill>
                  <a:srgbClr val="00B050"/>
                </a:solidFill>
              </a:rPr>
              <a:t>”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Стартовая </a:t>
            </a:r>
            <a:r>
              <a:rPr lang="ru-RU" dirty="0" smtClean="0">
                <a:solidFill>
                  <a:srgbClr val="0070C0"/>
                </a:solidFill>
              </a:rPr>
              <a:t>позиция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Рабочая </a:t>
            </a:r>
            <a:r>
              <a:rPr lang="ru-RU" dirty="0" smtClean="0">
                <a:solidFill>
                  <a:srgbClr val="0070C0"/>
                </a:solidFill>
              </a:rPr>
              <a:t>позиция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99801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Физические характеристики робота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(</a:t>
            </a:r>
            <a:r>
              <a:rPr lang="ru-RU" sz="3200" dirty="0" err="1" smtClean="0">
                <a:solidFill>
                  <a:srgbClr val="0070C0"/>
                </a:solidFill>
              </a:rPr>
              <a:t>ШхДхВ</a:t>
            </a:r>
            <a:r>
              <a:rPr lang="en-US" sz="3200" dirty="0" smtClean="0">
                <a:solidFill>
                  <a:srgbClr val="0070C0"/>
                </a:solidFill>
              </a:rPr>
              <a:t>):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Размеры робота в стартовом положении (см)</a:t>
            </a:r>
            <a:r>
              <a:rPr lang="en-US" sz="2400" dirty="0" smtClean="0"/>
              <a:t>:</a:t>
            </a:r>
            <a:r>
              <a:rPr lang="ru-RU" sz="2400" dirty="0" smtClean="0"/>
              <a:t>  25х30х25</a:t>
            </a:r>
          </a:p>
          <a:p>
            <a:r>
              <a:rPr lang="ru-RU" sz="2400" dirty="0" smtClean="0"/>
              <a:t>Вес робота (кг)</a:t>
            </a:r>
            <a:r>
              <a:rPr lang="en-US" sz="2400" dirty="0" smtClean="0"/>
              <a:t>: 3</a:t>
            </a:r>
            <a:endParaRPr lang="ru-RU" sz="2400" dirty="0" smtClean="0"/>
          </a:p>
          <a:p>
            <a:endParaRPr lang="en-US" sz="2400" b="1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4143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Структурная функциональная </a:t>
            </a:r>
            <a:r>
              <a:rPr lang="ru-RU" sz="3200" b="1" dirty="0" smtClean="0">
                <a:solidFill>
                  <a:srgbClr val="0070C0"/>
                </a:solidFill>
              </a:rPr>
              <a:t>схема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робота и пульта управления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1" name="Объект 1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76" y="1412776"/>
            <a:ext cx="6875047" cy="4713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785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Перечень основных компонентов робота и пульта управления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826542"/>
              </p:ext>
            </p:extLst>
          </p:nvPr>
        </p:nvGraphicFramePr>
        <p:xfrm>
          <a:off x="3203848" y="908716"/>
          <a:ext cx="2880320" cy="5457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0812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Перечень основных компонентов робота и пульта управления</a:t>
                      </a:r>
                      <a:endParaRPr lang="ru-RU" sz="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3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№ п/п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Наименование компонента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 smtClean="0">
                          <a:effectLst/>
                        </a:rPr>
                        <a:t>Кол-во</a:t>
                      </a:r>
                      <a:endParaRPr lang="ru-RU" sz="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5" marR="44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Назначение компонента, краткая характеристика</a:t>
                      </a:r>
                      <a:endParaRPr lang="ru-RU" sz="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8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Робот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Arduino MEGA2560 R3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 шт.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Центральное устройство управления роботом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2</a:t>
                      </a:r>
                      <a:endParaRPr lang="ru-RU" sz="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Драйвер моторов</a:t>
                      </a:r>
                      <a:r>
                        <a:rPr lang="en-US" sz="400">
                          <a:effectLst/>
                        </a:rPr>
                        <a:t> Monster Moto Shield VNH2SP30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 шт.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 Устройство управления моторами посредством метода широтно-импульсной модуляции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3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3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Модуль понижающего DC-DC преобразователя 300 W 20A DC 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 шт.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Стабилизированное напряжение 7 V для питания сервомоторов 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4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Модуль понижающего DC-DC преобразователя LM2596/LM2596S 3A + светодиодный вольтметр 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 шт.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Стабилизированное напряжение 5 V для питания процессора Ардуино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5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Сервопривод цифровой  DIY RDS 3115, 15кг/см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5 шт.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3 сервопривода используются в манипуляторе, 2 - для подъема и опускания 3-й оси  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2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6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Захват 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 шт.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Уникальная разработка собственной конструкции,  распечатана  на 3D принтере</a:t>
                      </a:r>
                      <a:endParaRPr lang="ru-RU" sz="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1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7</a:t>
                      </a:r>
                      <a:endParaRPr lang="ru-RU" sz="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Модуль реле с двумя переключающими контактами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 шт.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Включение и отключение моторов 3-й оси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1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8</a:t>
                      </a:r>
                      <a:endParaRPr lang="ru-RU" sz="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Аккумуляторы 18650, 3,7 V, 3000MAh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4-8 шт.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Выходное напряжение блока аккумуляторов 16 V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1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9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Bluetooth-модуль HC-05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 шт.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Работает в режиме Slave (ведомый)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3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10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Моторы 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6 шт.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37 мм, 12 В, DC, от 7 об./мин. до 960 об./мин., с редуктором  моторов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9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11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Колеса с шинами 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6 шт.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Диаметр шины 130  мм, ширина 60 мм 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3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12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Шасси для 6-ти моторного робота с 3-мя моторными отсеками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 шт.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Уникальная разработка собственной конструкции,  распечатано  на 3D принтере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3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13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Датчик линии на TCRT5000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4 шт.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Используется при движении  робота по линии (автономный режим)</a:t>
                      </a:r>
                      <a:endParaRPr lang="ru-RU" sz="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3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14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ИК датчик препятствий пороговый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 шт.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Используется для ближнего обнаружения (автономный режим)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1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15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Тумблеры переключения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 шт.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Общее питание, включение </a:t>
                      </a:r>
                      <a:r>
                        <a:rPr lang="en-US" sz="400">
                          <a:effectLst/>
                        </a:rPr>
                        <a:t>b</a:t>
                      </a:r>
                      <a:r>
                        <a:rPr lang="ru-RU" sz="400">
                          <a:effectLst/>
                        </a:rPr>
                        <a:t>luetooth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1561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Пульт управления (уникальная разработка собственной конструкции с резкой корпуса на лазерном станке).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3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Arduino UNO 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 шт.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Устройство  формирует  управляющие сигналы, передаваемые по bluetooth-каналу на робота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1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Плата расширения V4.0 для Arduino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 шт.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3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3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Модуль понижающего DC-DC преобразователя LM2596/LM2596S 3A + светодиодный вольтметр 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 шт.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Стабилизированное питание 5 V для Ардуино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95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4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Аккумуляторы 18650, 3,7 V, 3000MAh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 шт.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Выходное напряжение блока аккумуляторов 8 V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1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5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Bluetooth-модуль HC-05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 шт.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Работает в режиме Master (ведущий)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1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6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Джойстик модуль, двухосевой XY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 шт.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Управляет передвижениями робота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12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7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Тумблеры переключения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3 шт.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Включение общего питания, включение моторов 3-й ноги, включение модуля </a:t>
                      </a:r>
                      <a:r>
                        <a:rPr lang="ru-RU" sz="400" dirty="0" err="1">
                          <a:effectLst/>
                        </a:rPr>
                        <a:t>Bluetooth</a:t>
                      </a:r>
                      <a:endParaRPr lang="ru-RU" sz="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70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8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Кнопки переключения 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5 шт.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Переключение режимов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1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9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Сопротивления переменные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5 шт.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Управление сервоприводами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70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10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Светодиоды разноцветные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5 шт.</a:t>
                      </a:r>
                      <a:endParaRPr lang="ru-RU" sz="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Индикация режимов</a:t>
                      </a:r>
                      <a:endParaRPr lang="ru-RU" sz="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299" marR="17299" marT="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174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Управляющие программы (слева – программа для пульта управления, справа – для робота).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24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Режимы работы робота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     </a:t>
            </a:r>
            <a:r>
              <a:rPr lang="ru-RU" sz="2400" b="1" dirty="0" smtClean="0">
                <a:solidFill>
                  <a:srgbClr val="7030A0"/>
                </a:solidFill>
              </a:rPr>
              <a:t>Робот </a:t>
            </a:r>
            <a:r>
              <a:rPr lang="ru-RU" sz="2400" b="1" dirty="0">
                <a:solidFill>
                  <a:srgbClr val="7030A0"/>
                </a:solidFill>
              </a:rPr>
              <a:t>может работать в 4-х режимах.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0070C0"/>
                </a:solidFill>
              </a:rPr>
              <a:t>Режим ожидания </a:t>
            </a:r>
            <a:r>
              <a:rPr lang="ru-RU" sz="2000" dirty="0"/>
              <a:t>включается  после установления связи между двумя </a:t>
            </a:r>
            <a:r>
              <a:rPr lang="en-US" sz="2000" dirty="0" err="1"/>
              <a:t>bluetooth</a:t>
            </a:r>
            <a:r>
              <a:rPr lang="ru-RU" sz="2000" dirty="0"/>
              <a:t>-модулями, расположенными на роботе и пульте </a:t>
            </a:r>
            <a:r>
              <a:rPr lang="ru-RU" sz="2000" dirty="0" smtClean="0"/>
              <a:t>управления</a:t>
            </a:r>
          </a:p>
          <a:p>
            <a:pPr lvl="0"/>
            <a:r>
              <a:rPr lang="ru-RU" sz="2000" b="1" dirty="0">
                <a:solidFill>
                  <a:srgbClr val="0070C0"/>
                </a:solidFill>
              </a:rPr>
              <a:t>Режим ручного управления</a:t>
            </a:r>
            <a:r>
              <a:rPr lang="ru-RU" sz="2000" dirty="0"/>
              <a:t>. В  этом режиме все движущиеся  механизмы робота (моторы, сервоприводы) отрабатывают только  команды оператора, передаваемые по </a:t>
            </a:r>
            <a:r>
              <a:rPr lang="en-US" sz="2000" dirty="0" err="1"/>
              <a:t>bluetooth</a:t>
            </a:r>
            <a:r>
              <a:rPr lang="ru-RU" sz="2000" dirty="0"/>
              <a:t>-каналу с пульта оператора </a:t>
            </a:r>
            <a:r>
              <a:rPr lang="ru-RU" sz="2000" dirty="0" smtClean="0"/>
              <a:t>на </a:t>
            </a:r>
            <a:r>
              <a:rPr lang="ru-RU" sz="2000" dirty="0"/>
              <a:t>робота. </a:t>
            </a:r>
            <a:endParaRPr lang="ru-RU" sz="2000" dirty="0" smtClean="0"/>
          </a:p>
          <a:p>
            <a:pPr lvl="0"/>
            <a:r>
              <a:rPr lang="ru-RU" sz="2000" b="1" dirty="0">
                <a:solidFill>
                  <a:srgbClr val="0070C0"/>
                </a:solidFill>
              </a:rPr>
              <a:t>Автономный режим</a:t>
            </a:r>
            <a:r>
              <a:rPr lang="ru-RU" sz="2000" dirty="0"/>
              <a:t>. В этом режиме управляющие команды поступают на робота не с пульта управления оператора (режим ручного управления), а формируются на основании показаний датчиков с помощью специальной подпрограммы, входящей в состав основной управляющей программы для робота </a:t>
            </a:r>
            <a:endParaRPr lang="ru-RU" sz="2000" dirty="0" smtClean="0"/>
          </a:p>
          <a:p>
            <a:r>
              <a:rPr lang="ru-RU" sz="2000" b="1" dirty="0">
                <a:solidFill>
                  <a:srgbClr val="0070C0"/>
                </a:solidFill>
              </a:rPr>
              <a:t>Сброс</a:t>
            </a:r>
            <a:r>
              <a:rPr lang="ru-RU" sz="2000" dirty="0"/>
              <a:t>. Эта операция используется для выхода из автономного режима и перехода в режим ожидания. </a:t>
            </a:r>
          </a:p>
          <a:p>
            <a:pPr lvl="0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8839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Отличительные особенности робота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Робот  может менять </a:t>
            </a:r>
            <a:r>
              <a:rPr lang="ru-RU" sz="2400" dirty="0"/>
              <a:t>свою конфигурацию </a:t>
            </a:r>
            <a:r>
              <a:rPr lang="ru-RU" sz="2400" dirty="0" smtClean="0"/>
              <a:t>и размеры в </a:t>
            </a:r>
            <a:r>
              <a:rPr lang="ru-RU" sz="2400" dirty="0"/>
              <a:t>процессе выполнения </a:t>
            </a:r>
            <a:r>
              <a:rPr lang="ru-RU" sz="2400" dirty="0" smtClean="0"/>
              <a:t>задания.</a:t>
            </a:r>
            <a:r>
              <a:rPr lang="ru-RU" sz="2400" dirty="0"/>
              <a:t> Это позволяет </a:t>
            </a:r>
            <a:r>
              <a:rPr lang="ru-RU" sz="2400" dirty="0" smtClean="0"/>
              <a:t>ему лучше </a:t>
            </a:r>
            <a:r>
              <a:rPr lang="ru-RU" sz="2400" dirty="0"/>
              <a:t>адаптироваться к различным участкам трассы. </a:t>
            </a:r>
            <a:endParaRPr lang="ru-RU" sz="2400" dirty="0" smtClean="0"/>
          </a:p>
          <a:p>
            <a:r>
              <a:rPr lang="ru-RU" sz="2400" dirty="0" smtClean="0"/>
              <a:t>Гибкое и упругое шасси помогает роботу передвигаться </a:t>
            </a:r>
            <a:r>
              <a:rPr lang="ru-RU" sz="2400" dirty="0"/>
              <a:t>по труднопроходимой местности, а также амортизировать толчки и удары, сопутствующие такому передвижению. </a:t>
            </a:r>
            <a:endParaRPr lang="ru-RU" sz="2400" dirty="0" smtClean="0"/>
          </a:p>
          <a:p>
            <a:r>
              <a:rPr lang="ru-RU" sz="2400" dirty="0"/>
              <a:t>Ещё одной конструктивной особенностью робота является расположение оптических датчиков </a:t>
            </a:r>
            <a:r>
              <a:rPr lang="ru-RU" sz="2400" dirty="0" smtClean="0"/>
              <a:t>- </a:t>
            </a:r>
            <a:r>
              <a:rPr lang="ru-RU" sz="2400" dirty="0"/>
              <a:t>в нижней части механизма захвата.  Эти датчики (датчики линии и датчики обнаружения препятствий) используются при работе в автономном режиме.</a:t>
            </a:r>
          </a:p>
          <a:p>
            <a:endParaRPr lang="ru-RU" sz="2800" dirty="0" smtClean="0"/>
          </a:p>
          <a:p>
            <a:endParaRPr lang="ru-RU" sz="24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79346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Фотографии робота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1196975"/>
            <a:ext cx="6572250" cy="4752305"/>
          </a:xfrm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165304"/>
            <a:ext cx="2895600" cy="556171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Рис. 1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80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755</Words>
  <Application>Microsoft Office PowerPoint</Application>
  <PresentationFormat>Экран (4:3)</PresentationFormat>
  <Paragraphs>152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Робот “Вездеход” </vt:lpstr>
      <vt:lpstr>Робот “Вездеход”</vt:lpstr>
      <vt:lpstr>Физические характеристики робота (ШхДхВ):</vt:lpstr>
      <vt:lpstr>Структурная функциональная схема робота и пульта управления</vt:lpstr>
      <vt:lpstr>Перечень основных компонентов робота и пульта управления</vt:lpstr>
      <vt:lpstr>Управляющие программы (слева – программа для пульта управления, справа – для робота).</vt:lpstr>
      <vt:lpstr>Режимы работы робота</vt:lpstr>
      <vt:lpstr>Отличительные особенности робота</vt:lpstr>
      <vt:lpstr>Фотографии робота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Пульт управления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«ИнтЭРА» Сухопутная робототехника</dc:title>
  <dc:creator>KONSTANTIN</dc:creator>
  <cp:lastModifiedBy>Константин ККН. Козловский</cp:lastModifiedBy>
  <cp:revision>37</cp:revision>
  <dcterms:created xsi:type="dcterms:W3CDTF">2020-04-18T07:26:35Z</dcterms:created>
  <dcterms:modified xsi:type="dcterms:W3CDTF">2020-10-15T11:38:56Z</dcterms:modified>
</cp:coreProperties>
</file>