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3" r:id="rId1"/>
  </p:sldMasterIdLst>
  <p:notesMasterIdLst>
    <p:notesMasterId r:id="rId14"/>
  </p:notesMasterIdLst>
  <p:sldIdLst>
    <p:sldId id="256" r:id="rId2"/>
    <p:sldId id="397" r:id="rId3"/>
    <p:sldId id="387" r:id="rId4"/>
    <p:sldId id="388" r:id="rId5"/>
    <p:sldId id="389" r:id="rId6"/>
    <p:sldId id="398" r:id="rId7"/>
    <p:sldId id="395" r:id="rId8"/>
    <p:sldId id="396" r:id="rId9"/>
    <p:sldId id="399" r:id="rId10"/>
    <p:sldId id="394" r:id="rId11"/>
    <p:sldId id="400" r:id="rId12"/>
    <p:sldId id="39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99"/>
    <a:srgbClr val="CCFF33"/>
    <a:srgbClr val="8BC26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983" autoAdjust="0"/>
    <p:restoredTop sz="94660"/>
  </p:normalViewPr>
  <p:slideViewPr>
    <p:cSldViewPr snapToGrid="0">
      <p:cViewPr>
        <p:scale>
          <a:sx n="88" d="100"/>
          <a:sy n="88" d="100"/>
        </p:scale>
        <p:origin x="-1302" y="-5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141F40-11A4-431E-8305-C503BEF12789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F6C0B-5A43-4168-80FF-D1A696FCF8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3983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4/16/2021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69929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31745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44171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503913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5206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50382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4200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552691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29202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28505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3061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07782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32548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08060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93923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35916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61680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153605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  <p:sldLayoutId id="214748383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C1008B-1DF8-4BE3-BA85-8B6AE4005D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6338" y="730024"/>
            <a:ext cx="9981751" cy="152808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4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ЖивАЯ</a:t>
            </a:r>
            <a:r>
              <a:rPr lang="ru-RU" sz="4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ВИТРИНА</a:t>
            </a:r>
            <a:br>
              <a:rPr lang="ru-RU" sz="4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производителя к потребителю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2CC6644-8646-4D85-8C1E-2D7C5DD40A2C}"/>
              </a:ext>
            </a:extLst>
          </p:cNvPr>
          <p:cNvSpPr txBox="1"/>
          <p:nvPr/>
        </p:nvSpPr>
        <p:spPr>
          <a:xfrm>
            <a:off x="2264229" y="5016746"/>
            <a:ext cx="97753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Выполнил: </a:t>
            </a:r>
            <a:r>
              <a:rPr lang="ru-RU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Зиязетдинов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Румиль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Русланович, 16 лет, ученик 10 </a:t>
            </a:r>
            <a:r>
              <a:rPr lang="ru-RU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МБОУ СОШ </a:t>
            </a:r>
            <a:r>
              <a:rPr lang="ru-RU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им.М,Карима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с.Кляшево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Чишминского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 РБ, МБОУ ДО «Центр творческого развития «</a:t>
            </a:r>
            <a:r>
              <a:rPr lang="ru-RU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Политех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ГО Уфа РБ  </a:t>
            </a:r>
          </a:p>
          <a:p>
            <a:pPr algn="just"/>
            <a:endParaRPr lang="ru-RU" b="1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Галлямов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Фаиль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Наилевич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педагог дополнительного образования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5550" y="2321396"/>
            <a:ext cx="7271657" cy="265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028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13408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Перспективы использования </a:t>
            </a:r>
            <a:b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123950" y="1619250"/>
            <a:ext cx="9923461" cy="4171951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6400" b="1" dirty="0" smtClean="0">
                <a:solidFill>
                  <a:srgbClr val="503D00"/>
                </a:solidFill>
                <a:latin typeface="Times New Roman" pitchFamily="18" charset="0"/>
                <a:cs typeface="Times New Roman" pitchFamily="18" charset="0"/>
              </a:rPr>
              <a:t>▪ Модульные блоки со свежим салатом и травами «украшают» зону </a:t>
            </a:r>
            <a:r>
              <a:rPr lang="ru-RU" sz="6400" b="1" dirty="0" err="1" smtClean="0">
                <a:solidFill>
                  <a:srgbClr val="503D00"/>
                </a:solidFill>
                <a:latin typeface="Times New Roman" pitchFamily="18" charset="0"/>
                <a:cs typeface="Times New Roman" pitchFamily="18" charset="0"/>
              </a:rPr>
              <a:t>Fresh</a:t>
            </a:r>
            <a:r>
              <a:rPr lang="ru-RU" sz="6400" b="1" dirty="0" smtClean="0">
                <a:solidFill>
                  <a:srgbClr val="503D00"/>
                </a:solidFill>
                <a:latin typeface="Times New Roman" pitchFamily="18" charset="0"/>
                <a:cs typeface="Times New Roman" pitchFamily="18" charset="0"/>
              </a:rPr>
              <a:t>, привлекают больше внимания посетителей, создают атмосферу свежести, стимулируют к покупкам в категории. </a:t>
            </a:r>
          </a:p>
          <a:p>
            <a:pPr>
              <a:buNone/>
            </a:pPr>
            <a:r>
              <a:rPr lang="ru-RU" sz="6400" b="1" dirty="0" smtClean="0">
                <a:solidFill>
                  <a:srgbClr val="503D00"/>
                </a:solidFill>
                <a:latin typeface="Times New Roman" pitchFamily="18" charset="0"/>
                <a:cs typeface="Times New Roman" pitchFamily="18" charset="0"/>
              </a:rPr>
              <a:t>▪ Автоматизация всех процессов делает использование ферм достаточно простым и удобным. При любых отклонениях производится моментальная корректировка программ выращивания. </a:t>
            </a:r>
          </a:p>
          <a:p>
            <a:pPr>
              <a:buNone/>
            </a:pPr>
            <a:r>
              <a:rPr lang="ru-RU" sz="6400" b="1" dirty="0" smtClean="0">
                <a:solidFill>
                  <a:srgbClr val="503D00"/>
                </a:solidFill>
                <a:latin typeface="Times New Roman" pitchFamily="18" charset="0"/>
                <a:cs typeface="Times New Roman" pitchFamily="18" charset="0"/>
              </a:rPr>
              <a:t>▪ Все процессы по выращиванию можно контролировать дистанционно – через </a:t>
            </a:r>
            <a:r>
              <a:rPr lang="ru-RU" sz="6400" b="1" dirty="0" err="1" smtClean="0">
                <a:solidFill>
                  <a:srgbClr val="503D00"/>
                </a:solidFill>
                <a:latin typeface="Times New Roman" pitchFamily="18" charset="0"/>
                <a:cs typeface="Times New Roman" pitchFamily="18" charset="0"/>
              </a:rPr>
              <a:t>гаджет</a:t>
            </a:r>
            <a:r>
              <a:rPr lang="ru-RU" sz="6400" b="1" dirty="0" smtClean="0">
                <a:solidFill>
                  <a:srgbClr val="503D00"/>
                </a:solidFill>
                <a:latin typeface="Times New Roman" pitchFamily="18" charset="0"/>
                <a:cs typeface="Times New Roman" pitchFamily="18" charset="0"/>
              </a:rPr>
              <a:t> или компьютер, это позволяет отказаться от лишнего персонала и услуг дорогостоящих специалистов. </a:t>
            </a:r>
          </a:p>
          <a:p>
            <a:pPr>
              <a:buNone/>
            </a:pPr>
            <a:r>
              <a:rPr lang="ru-RU" sz="6400" b="1" dirty="0" smtClean="0">
                <a:solidFill>
                  <a:srgbClr val="503D00"/>
                </a:solidFill>
                <a:latin typeface="Times New Roman" pitchFamily="18" charset="0"/>
                <a:cs typeface="Times New Roman" pitchFamily="18" charset="0"/>
              </a:rPr>
              <a:t>▪ Стоимость товара остается стабильной вне зависимости от сезона. В закрытых помещениях практически нет проблем с вредителями, а урожай можно собирать круглый год. </a:t>
            </a:r>
          </a:p>
          <a:p>
            <a:r>
              <a:rPr lang="ru-RU" sz="6400" b="1" dirty="0" smtClean="0">
                <a:solidFill>
                  <a:srgbClr val="503D00"/>
                </a:solidFill>
                <a:latin typeface="Times New Roman" pitchFamily="18" charset="0"/>
                <a:cs typeface="Times New Roman" pitchFamily="18" charset="0"/>
              </a:rPr>
              <a:t>Вертикальные конструкции – практичные, функциональные установки, которые существенно экономят пространство. </a:t>
            </a:r>
          </a:p>
          <a:p>
            <a:r>
              <a:rPr lang="ru-RU" sz="6400" b="1" dirty="0" smtClean="0">
                <a:solidFill>
                  <a:srgbClr val="503D00"/>
                </a:solidFill>
                <a:latin typeface="Times New Roman" pitchFamily="18" charset="0"/>
                <a:cs typeface="Times New Roman" pitchFamily="18" charset="0"/>
              </a:rPr>
              <a:t>Выращивание возможно при минимуме затрат воды, так как большинство установок работают по замкнутому циклу</a:t>
            </a:r>
          </a:p>
          <a:p>
            <a:r>
              <a:rPr lang="ru-RU" sz="6400" b="1" dirty="0" smtClean="0">
                <a:solidFill>
                  <a:srgbClr val="503D00"/>
                </a:solidFill>
                <a:latin typeface="Times New Roman" pitchFamily="18" charset="0"/>
                <a:cs typeface="Times New Roman" pitchFamily="18" charset="0"/>
              </a:rPr>
              <a:t>Отсутствует необходимость перевозки на большие расстояния, хранения продукции.</a:t>
            </a:r>
            <a:endParaRPr lang="ru-RU" sz="6400" b="1" dirty="0">
              <a:solidFill>
                <a:srgbClr val="503D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7613" y="0"/>
            <a:ext cx="9905998" cy="113408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Перспективы использования </a:t>
            </a:r>
            <a:b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0863" y="1509429"/>
            <a:ext cx="4003071" cy="53485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1032" y="620486"/>
            <a:ext cx="3984980" cy="53244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19400"/>
            <a:ext cx="3471702" cy="46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192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8675" y="2249487"/>
            <a:ext cx="10677525" cy="354171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СПАСИБО ЗА ВНИМАНИЕ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9885" y="2980001"/>
            <a:ext cx="5355771" cy="35949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819400" cy="774853"/>
          </a:xfrm>
          <a:solidFill>
            <a:srgbClr val="FFFF99"/>
          </a:solidFill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Введение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1286" y="0"/>
            <a:ext cx="8980714" cy="2612571"/>
          </a:xfrm>
          <a:ln w="76200">
            <a:solidFill>
              <a:srgbClr val="FFFF99"/>
            </a:solidFill>
          </a:ln>
        </p:spPr>
        <p:txBody>
          <a:bodyPr>
            <a:noAutofit/>
          </a:bodyPr>
          <a:lstStyle/>
          <a:p>
            <a:pPr indent="228600" algn="just">
              <a:buNone/>
            </a:pPr>
            <a:r>
              <a:rPr lang="ru-RU" sz="26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Спрос на экологически чистую продукцию растет год от года. Особенно актуальным этот тренд стал в период пандемии </a:t>
            </a:r>
            <a:r>
              <a:rPr lang="ru-RU" sz="2600" b="1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коронавируса</a:t>
            </a:r>
            <a:r>
              <a:rPr lang="ru-RU" sz="26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, когда люди озаботились поддержкой иммунитета и еще активнее, чем раньше, начали придерживаться здорового образа жизни.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202120" y="3592286"/>
            <a:ext cx="4989879" cy="3265714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0" y="2830285"/>
            <a:ext cx="7035792" cy="3875313"/>
          </a:xfrm>
          <a:prstGeom prst="rect">
            <a:avLst/>
          </a:prstGeom>
          <a:ln w="76200">
            <a:solidFill>
              <a:srgbClr val="FFFF99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28600" algn="just">
              <a:buFont typeface="Arial" panose="020B0604020202020204" pitchFamily="34" charset="0"/>
              <a:buNone/>
            </a:pPr>
            <a:r>
              <a:rPr lang="ru-RU" sz="26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Торговые сети обеспечивают свежими салатами и травами. Покупатель может видеть, как зелень, которую он собирается приобрести, растет буквально на его глазах. Придя в магазин за покупкой, потребители получают максимально свежий и экологически чистый продукт. </a:t>
            </a:r>
          </a:p>
          <a:p>
            <a:pPr indent="228600" algn="just">
              <a:buFont typeface="Arial" panose="020B0604020202020204" pitchFamily="34" charset="0"/>
              <a:buNone/>
            </a:pPr>
            <a:r>
              <a:rPr lang="ru-RU" sz="26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Такой сценарий это реально? Конечно, да!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2A22BF-C491-4A24-8C61-DC5C487AF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584775"/>
            <a:ext cx="9655629" cy="1457326"/>
          </a:xfrm>
          <a:ln w="76200">
            <a:solidFill>
              <a:srgbClr val="FFFF99"/>
            </a:solidFill>
          </a:ln>
        </p:spPr>
        <p:txBody>
          <a:bodyPr>
            <a:noAutofit/>
          </a:bodyPr>
          <a:lstStyle/>
          <a:p>
            <a:pPr indent="414000"/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обеспечить  товарный  вид  и  сохранить потребительскую ценность растений  </a:t>
            </a:r>
            <a:br>
              <a:rPr lang="ru-RU" sz="26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по пути от производителя до покупателя </a:t>
            </a:r>
            <a:r>
              <a:rPr lang="ru-RU" sz="26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solidFill>
                  <a:schemeClr val="bg1"/>
                </a:solidFill>
              </a:rPr>
              <a:t> 	</a:t>
            </a:r>
            <a:endParaRPr lang="ru-RU" sz="2600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 rot="10800000" flipV="1">
            <a:off x="43542" y="3068713"/>
            <a:ext cx="12115800" cy="3723974"/>
          </a:xfrm>
          <a:ln w="76200">
            <a:solidFill>
              <a:srgbClr val="FFFF99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ru-RU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Покупатель получает свежее растение «с грядки» </a:t>
            </a:r>
          </a:p>
          <a:p>
            <a:pPr>
              <a:buNone/>
            </a:pPr>
            <a:r>
              <a:rPr lang="ru-RU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производитель получает удлиненный срок годности продукта</a:t>
            </a:r>
          </a:p>
          <a:p>
            <a:pPr>
              <a:buNone/>
            </a:pPr>
            <a:r>
              <a:rPr lang="ru-RU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Продавец сохраняет привлекательный товарный вид продукта при минимальных трудозатратах за счет автоматизации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 ПРОЦЕССЫ ПО ВЫРАЩИВАНИЮ МОЖНО КОНТРОЛИРОВАТЬ – ЧЕРЕЗ КОМПЬЮТЕР ИЛИ ГАДЖЕТ, ЭТО ПОЗВОЛЯЕТ ОТКАЗАТЬСЯ ОТ ЛИШНЕГО ПЕРСОНАЛА И УСЛУГ ДОРОГОСТОЯЩИХ СПЕЦИАЛИСТОВ</a:t>
            </a:r>
            <a:endParaRPr lang="ru-RU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2943306" cy="584775"/>
          </a:xfrm>
          <a:prstGeom prst="rect">
            <a:avLst/>
          </a:prstGeom>
          <a:solidFill>
            <a:srgbClr val="FFFF99"/>
          </a:solidFill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работы: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1" y="2397947"/>
            <a:ext cx="5061857" cy="492443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6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Преимущества </a:t>
            </a:r>
            <a:r>
              <a:rPr lang="ru-RU" sz="26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подхода</a:t>
            </a:r>
            <a:endParaRPr lang="ru-RU" sz="2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937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2A22BF-C491-4A24-8C61-DC5C487AF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905998" cy="729343"/>
          </a:xfrm>
          <a:solidFill>
            <a:srgbClr val="FFFF99"/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Этапы сборки гидропонной системы</a:t>
            </a:r>
            <a:endParaRPr lang="ru-RU" sz="3200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-5400000">
            <a:off x="1948431" y="1397140"/>
            <a:ext cx="3921581" cy="5228774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9397" y="1783850"/>
            <a:ext cx="3341518" cy="445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937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504825"/>
            <a:ext cx="9905998" cy="1504950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solidFill>
                  <a:srgbClr val="503D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1" dirty="0" smtClean="0">
                <a:solidFill>
                  <a:srgbClr val="503D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076326" y="466725"/>
            <a:ext cx="9971086" cy="53244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Этапы сборки </a:t>
            </a:r>
            <a:r>
              <a:rPr lang="ru-RU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аэропонной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системы</a:t>
            </a:r>
          </a:p>
          <a:p>
            <a:pPr algn="ctr">
              <a:buNone/>
            </a:pP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4371" y="1482044"/>
            <a:ext cx="3714750" cy="4953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5857" y="1482044"/>
            <a:ext cx="3671208" cy="4894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1414" y="727375"/>
            <a:ext cx="4149044" cy="544285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49092" y="618518"/>
            <a:ext cx="3951514" cy="526868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773886" cy="1478570"/>
          </a:xfrm>
          <a:solidFill>
            <a:srgbClr val="FFFF99"/>
          </a:solidFill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ЭТАП программирования</a:t>
            </a:r>
            <a:b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Настройка В ПРОШИВКЕ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ARDUINO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79021" y="1706334"/>
            <a:ext cx="10037761" cy="3724276"/>
          </a:xfrm>
        </p:spPr>
        <p:txBody>
          <a:bodyPr>
            <a:noAutofit/>
          </a:bodyPr>
          <a:lstStyle/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solidFill>
                  <a:srgbClr val="503D00"/>
                </a:solidFill>
              </a:rPr>
              <a:t>#define DRIVERJVERSION 0 // 0 — </a:t>
            </a:r>
            <a:r>
              <a:rPr lang="ru-RU" sz="2000" dirty="0" smtClean="0">
                <a:solidFill>
                  <a:srgbClr val="503D00"/>
                </a:solidFill>
              </a:rPr>
              <a:t>маркировка драйвера дисплея кончается на 4АТ, 1 - на 4Т #</a:t>
            </a:r>
            <a:r>
              <a:rPr lang="en-US" sz="2000" dirty="0" smtClean="0">
                <a:solidFill>
                  <a:srgbClr val="503D00"/>
                </a:solidFill>
              </a:rPr>
              <a:t>definePUPM_AMOUNT8 //</a:t>
            </a:r>
            <a:r>
              <a:rPr lang="ru-RU" sz="2000" dirty="0" smtClean="0">
                <a:solidFill>
                  <a:srgbClr val="503D00"/>
                </a:solidFill>
              </a:rPr>
              <a:t>количество помп, подключенных через реле или мосфет</a:t>
            </a:r>
            <a:br>
              <a:rPr lang="ru-RU" sz="2000" dirty="0" smtClean="0">
                <a:solidFill>
                  <a:srgbClr val="503D00"/>
                </a:solidFill>
              </a:rPr>
            </a:br>
            <a:r>
              <a:rPr lang="ru-RU" sz="2000" dirty="0" smtClean="0">
                <a:solidFill>
                  <a:srgbClr val="503D00"/>
                </a:solidFill>
              </a:rPr>
              <a:t>#</a:t>
            </a:r>
            <a:r>
              <a:rPr lang="en-US" sz="2000" dirty="0" smtClean="0">
                <a:solidFill>
                  <a:srgbClr val="503D00"/>
                </a:solidFill>
              </a:rPr>
              <a:t>define START_PIN 3 // </a:t>
            </a:r>
            <a:r>
              <a:rPr lang="ru-RU" sz="2000" dirty="0" smtClean="0">
                <a:solidFill>
                  <a:srgbClr val="503D00"/>
                </a:solidFill>
              </a:rPr>
              <a:t>подключены начиная с пина номер...</a:t>
            </a:r>
            <a:br>
              <a:rPr lang="ru-RU" sz="2000" dirty="0" smtClean="0">
                <a:solidFill>
                  <a:srgbClr val="503D00"/>
                </a:solidFill>
              </a:rPr>
            </a:br>
            <a:r>
              <a:rPr lang="ru-RU" sz="2000" dirty="0" smtClean="0">
                <a:solidFill>
                  <a:srgbClr val="503D00"/>
                </a:solidFill>
              </a:rPr>
              <a:t>#</a:t>
            </a:r>
            <a:r>
              <a:rPr lang="en-US" sz="2000" dirty="0" smtClean="0">
                <a:solidFill>
                  <a:srgbClr val="503D00"/>
                </a:solidFill>
              </a:rPr>
              <a:t>define SWITCH_LEVEL 0 // </a:t>
            </a:r>
            <a:r>
              <a:rPr lang="ru-RU" sz="2000" dirty="0" smtClean="0">
                <a:solidFill>
                  <a:srgbClr val="503D00"/>
                </a:solidFill>
              </a:rPr>
              <a:t>реле:</a:t>
            </a:r>
            <a:br>
              <a:rPr lang="ru-RU" sz="2000" dirty="0" smtClean="0">
                <a:solidFill>
                  <a:srgbClr val="503D00"/>
                </a:solidFill>
              </a:rPr>
            </a:br>
            <a:r>
              <a:rPr lang="ru-RU" sz="2000" dirty="0" smtClean="0">
                <a:solidFill>
                  <a:srgbClr val="503D00"/>
                </a:solidFill>
              </a:rPr>
              <a:t>1 - высокого уровня (или мосфет), О - низкого</a:t>
            </a:r>
            <a:br>
              <a:rPr lang="ru-RU" sz="2000" dirty="0" smtClean="0">
                <a:solidFill>
                  <a:srgbClr val="503D00"/>
                </a:solidFill>
              </a:rPr>
            </a:br>
            <a:r>
              <a:rPr lang="ru-RU" sz="2000" dirty="0" smtClean="0">
                <a:solidFill>
                  <a:srgbClr val="503D00"/>
                </a:solidFill>
              </a:rPr>
              <a:t>#</a:t>
            </a:r>
            <a:r>
              <a:rPr lang="en-US" sz="2000" dirty="0" smtClean="0">
                <a:solidFill>
                  <a:srgbClr val="503D00"/>
                </a:solidFill>
              </a:rPr>
              <a:t>define PARALLEL 0 // 1 - </a:t>
            </a:r>
            <a:r>
              <a:rPr lang="ru-RU" sz="2000" dirty="0" smtClean="0">
                <a:solidFill>
                  <a:srgbClr val="503D00"/>
                </a:solidFill>
              </a:rPr>
              <a:t>параллельный полив, 0 - полив в порядке очереди</a:t>
            </a:r>
            <a:br>
              <a:rPr lang="ru-RU" sz="2000" dirty="0" smtClean="0">
                <a:solidFill>
                  <a:srgbClr val="503D00"/>
                </a:solidFill>
              </a:rPr>
            </a:br>
            <a:r>
              <a:rPr lang="ru-RU" sz="2000" dirty="0" smtClean="0">
                <a:solidFill>
                  <a:srgbClr val="503D00"/>
                </a:solidFill>
              </a:rPr>
              <a:t>#</a:t>
            </a:r>
            <a:r>
              <a:rPr lang="en-US" sz="2000" dirty="0" smtClean="0">
                <a:solidFill>
                  <a:srgbClr val="503D00"/>
                </a:solidFill>
              </a:rPr>
              <a:t>defineTIMER_START 0 // 1 - </a:t>
            </a:r>
            <a:r>
              <a:rPr lang="ru-RU" sz="2000" dirty="0" smtClean="0">
                <a:solidFill>
                  <a:srgbClr val="503D00"/>
                </a:solidFill>
              </a:rPr>
              <a:t>отсчет периода с момента ВЫКЛЮЧЕНИЯ помпы, 0 - с момента ВКЛЮЧЕНИЯ помпы</a:t>
            </a:r>
          </a:p>
          <a:p>
            <a:r>
              <a:rPr lang="ru-RU" sz="2000" dirty="0" smtClean="0">
                <a:solidFill>
                  <a:srgbClr val="503D00"/>
                </a:solidFill>
              </a:rPr>
              <a:t>#define PERIOD 0 // 1 - период в часах, О-в минутах</a:t>
            </a:r>
            <a:br>
              <a:rPr lang="ru-RU" sz="2000" dirty="0" smtClean="0">
                <a:solidFill>
                  <a:srgbClr val="503D00"/>
                </a:solidFill>
              </a:rPr>
            </a:br>
            <a:r>
              <a:rPr lang="ru-RU" sz="2000" dirty="0" smtClean="0">
                <a:solidFill>
                  <a:srgbClr val="503D00"/>
                </a:solidFill>
              </a:rPr>
              <a:t>#define PUMPING 1 H1 - время работы помпы в секундах, О-в минутах #define DROPJCON 1 //1 - отображать капельку, 0 - будет буква «t» (time)</a:t>
            </a:r>
            <a:endParaRPr lang="ru-RU" sz="2000" dirty="0">
              <a:solidFill>
                <a:srgbClr val="503D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13408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СХЕМА ТАЙМЕРА ПОЛИВА</a:t>
            </a:r>
            <a:endParaRPr lang="ru-RU" sz="24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7389" y="1995373"/>
            <a:ext cx="5376239" cy="4035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Расходы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12339854"/>
              </p:ext>
            </p:extLst>
          </p:nvPr>
        </p:nvGraphicFramePr>
        <p:xfrm>
          <a:off x="3113315" y="1688857"/>
          <a:ext cx="5595257" cy="48643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3918"/>
                <a:gridCol w="1390505"/>
                <a:gridCol w="413918"/>
                <a:gridCol w="413918"/>
                <a:gridCol w="910945"/>
                <a:gridCol w="2052053"/>
              </a:tblGrid>
              <a:tr h="15463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" marR="6439" marT="6439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" marR="6439" marT="6439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" marR="6439" marT="6439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" marR="6439" marT="6439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" marR="6439" marT="6439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" marR="6439" marT="6439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1546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" marR="6439" marT="643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cap="non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Профили витринные</a:t>
                      </a:r>
                      <a:endParaRPr lang="ru-RU" sz="1200" b="0" i="0" u="none" strike="noStrike" cap="non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" marR="6439" marT="643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" marR="6439" marT="643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" marR="6439" marT="643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" marR="6439" marT="643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" marR="6439" marT="643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46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" marR="6439" marT="643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cap="non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термостат</a:t>
                      </a:r>
                      <a:endParaRPr lang="ru-RU" sz="1200" b="0" i="0" u="none" strike="noStrike" cap="non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" marR="6439" marT="643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" marR="6439" marT="643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" marR="6439" marT="643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" marR="6439" marT="643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" marR="6439" marT="643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46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" marR="6439" marT="643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cap="none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Фитосветильник</a:t>
                      </a:r>
                      <a:endParaRPr lang="ru-RU" sz="1200" b="0" i="0" u="none" strike="noStrike" cap="non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" marR="6439" marT="643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" marR="6439" marT="643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" marR="6439" marT="643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" marR="6439" marT="643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" marR="6439" marT="643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040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" marR="6439" marT="643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cap="non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таймер цифровой на розетку </a:t>
                      </a:r>
                      <a:endParaRPr lang="ru-RU" sz="1200" b="0" i="0" u="none" strike="noStrike" cap="non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" marR="6439" marT="643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" marR="6439" marT="643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" marR="6439" marT="643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" marR="6439" marT="643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" marR="6439" marT="643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040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" marR="6439" marT="643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cap="non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реле с выдержкой времени </a:t>
                      </a:r>
                      <a:r>
                        <a:rPr lang="ru-RU" sz="1200" u="none" strike="noStrike" cap="none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посекундно</a:t>
                      </a:r>
                      <a:endParaRPr lang="ru-RU" sz="1200" b="0" i="0" u="none" strike="noStrike" cap="non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" marR="6439" marT="643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" marR="6439" marT="643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" marR="6439" marT="643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" marR="6439" marT="643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" marR="6439" marT="643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027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" marR="6439" marT="643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cap="non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датчик освещенности с выносным элементом</a:t>
                      </a:r>
                      <a:endParaRPr lang="ru-RU" sz="1200" b="0" i="0" u="none" strike="noStrike" cap="non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" marR="6439" marT="643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" marR="6439" marT="643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" marR="6439" marT="643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" marR="6439" marT="643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" marR="6439" marT="643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46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" marR="6439" marT="643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cap="non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насосы 12 В</a:t>
                      </a:r>
                      <a:endParaRPr lang="ru-RU" sz="1200" b="0" i="0" u="none" strike="noStrike" cap="non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" marR="6439" marT="643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" marR="6439" marT="643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" marR="6439" marT="643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" marR="6439" marT="643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" marR="6439" marT="643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46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" marR="6439" marT="643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cap="non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Поликарбонат</a:t>
                      </a:r>
                      <a:endParaRPr lang="ru-RU" sz="1200" b="0" i="0" u="none" strike="noStrike" cap="non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" marR="6439" marT="643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" marR="6439" marT="643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" marR="6439" marT="643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" marR="6439" marT="643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" marR="6439" marT="643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040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" marR="6439" marT="643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cap="none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преобразоватль</a:t>
                      </a:r>
                      <a:r>
                        <a:rPr lang="ru-RU" sz="1200" u="none" strike="noStrike" cap="non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220/12</a:t>
                      </a:r>
                      <a:endParaRPr lang="ru-RU" sz="1200" b="0" i="0" u="none" strike="noStrike" cap="non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" marR="6439" marT="643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" marR="6439" marT="643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" marR="6439" marT="643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" marR="6439" marT="643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" marR="6439" marT="643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46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" marR="6439" marT="643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cap="non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Воздуховод 200*50</a:t>
                      </a:r>
                      <a:endParaRPr lang="ru-RU" sz="1200" b="0" i="0" u="none" strike="noStrike" cap="non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" marR="6439" marT="643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п.м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" marR="6439" marT="643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" marR="6439" marT="643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" marR="6439" marT="643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" marR="6439" marT="643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46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" marR="6439" marT="643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cap="non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Колено </a:t>
                      </a:r>
                      <a:r>
                        <a:rPr lang="ru-RU" sz="1200" u="none" strike="noStrike" cap="non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110*50 </a:t>
                      </a:r>
                      <a:endParaRPr lang="ru-RU" sz="1200" b="0" i="0" u="none" strike="noStrike" cap="non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" marR="6439" marT="643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" marR="6439" marT="643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" marR="6439" marT="643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" marR="6439" marT="643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" marR="6439" marT="643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46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" marR="6439" marT="643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cap="non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Распылители</a:t>
                      </a:r>
                      <a:endParaRPr lang="ru-RU" sz="1200" b="0" i="0" u="none" strike="noStrike" cap="non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" marR="6439" marT="643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" marR="6439" marT="643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" marR="6439" marT="643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" marR="6439" marT="643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" marR="6439" marT="643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46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" marR="6439" marT="643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cap="non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Автомат</a:t>
                      </a:r>
                      <a:endParaRPr lang="ru-RU" sz="1200" b="0" i="0" u="none" strike="noStrike" cap="non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" marR="6439" marT="643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" marR="6439" marT="643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" marR="6439" marT="643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" marR="6439" marT="643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" marR="6439" marT="643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040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" marR="6439" marT="643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cap="non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Ящик балконный 60*17*15</a:t>
                      </a:r>
                      <a:endParaRPr lang="ru-RU" sz="1200" b="0" i="0" u="none" strike="noStrike" cap="non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" marR="6439" marT="643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" marR="6439" marT="643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" marR="6439" marT="643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" marR="6439" marT="643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" marR="6439" marT="643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533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" marR="6439" marT="643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cap="non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Провода, вилки, </a:t>
                      </a:r>
                      <a:r>
                        <a:rPr lang="ru-RU" sz="1200" u="none" strike="noStrike" cap="none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разетки</a:t>
                      </a:r>
                      <a:r>
                        <a:rPr lang="ru-RU" sz="1200" u="none" strike="noStrike" cap="non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ассортименте</a:t>
                      </a:r>
                      <a:endParaRPr lang="ru-RU" sz="1200" b="0" i="0" u="none" strike="noStrike" cap="non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" marR="6439" marT="643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" marR="6439" marT="643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" marR="6439" marT="643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" marR="6439" marT="643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" marR="6439" marT="643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000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" marR="6439" marT="6439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cap="non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1200" b="0" i="0" u="none" strike="noStrike" cap="non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" marR="6439" marT="6439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" marR="6439" marT="6439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" marR="6439" marT="6439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" marR="6439" marT="6439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10822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" marR="6439" marT="6439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969396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Контур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97ECCC31-8429-4523-BE8D-8F09B7A4D46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8</TotalTime>
  <Words>413</Words>
  <Application>Microsoft Office PowerPoint</Application>
  <PresentationFormat>Произвольный</PresentationFormat>
  <Paragraphs>135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Контур</vt:lpstr>
      <vt:lpstr>ЖивАЯ ВИТРИНА от производителя к потребителю</vt:lpstr>
      <vt:lpstr>Введение</vt:lpstr>
      <vt:lpstr> обеспечить  товарный  вид  и  сохранить потребительскую ценность растений   по пути от производителя до покупателя    </vt:lpstr>
      <vt:lpstr>Этапы сборки гидропонной системы</vt:lpstr>
      <vt:lpstr>   </vt:lpstr>
      <vt:lpstr>Слайд 6</vt:lpstr>
      <vt:lpstr>ЭТАП программирования  Настройка В ПРОШИВКЕ ARDUINO</vt:lpstr>
      <vt:lpstr>СХЕМА ТАЙМЕРА ПОЛИВА</vt:lpstr>
      <vt:lpstr>Расходы</vt:lpstr>
      <vt:lpstr>Перспективы использования  </vt:lpstr>
      <vt:lpstr>Перспективы использования  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Живой прилавок от производителя к потребителю</dc:title>
  <dc:creator>Комп. класс университета</dc:creator>
  <cp:lastModifiedBy>User</cp:lastModifiedBy>
  <cp:revision>12</cp:revision>
  <dcterms:modified xsi:type="dcterms:W3CDTF">2021-04-16T09:24:22Z</dcterms:modified>
</cp:coreProperties>
</file>