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9" r:id="rId4"/>
    <p:sldId id="264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2768" y="2420888"/>
            <a:ext cx="3313355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«</a:t>
            </a:r>
            <a:r>
              <a:rPr lang="en-US" sz="3200" b="1" dirty="0" err="1">
                <a:latin typeface="+mj-lt"/>
              </a:rPr>
              <a:t>T</a:t>
            </a:r>
            <a:r>
              <a:rPr lang="en-US" sz="3200" b="1" dirty="0" err="1" smtClean="0">
                <a:latin typeface="+mj-lt"/>
              </a:rPr>
              <a:t>onk</a:t>
            </a:r>
            <a:r>
              <a:rPr lang="ru-RU" sz="3200" b="1" dirty="0" smtClean="0">
                <a:latin typeface="+mj-lt"/>
              </a:rPr>
              <a:t>»</a:t>
            </a:r>
            <a:r>
              <a:rPr lang="ru-RU" sz="1400" b="1" dirty="0">
                <a:latin typeface="+mj-lt"/>
              </a:rPr>
              <a:t/>
            </a:r>
            <a:br>
              <a:rPr lang="ru-RU" sz="1400" b="1" dirty="0">
                <a:latin typeface="+mj-lt"/>
              </a:rPr>
            </a:br>
            <a:endParaRPr lang="ru-RU" sz="1400" b="1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552728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Open Sans"/>
              </a:rPr>
              <a:t>Команда: </a:t>
            </a:r>
          </a:p>
          <a:p>
            <a:pPr algn="ctr"/>
            <a:r>
              <a:rPr lang="ru-RU" sz="1400" b="1" dirty="0" smtClean="0">
                <a:latin typeface="Open Sans"/>
              </a:rPr>
              <a:t>Мирослав Гринев, 14 лет (г. Ростов-на-Дону),</a:t>
            </a:r>
          </a:p>
          <a:p>
            <a:pPr algn="ctr"/>
            <a:r>
              <a:rPr lang="ru-RU" sz="1400" b="1" dirty="0" smtClean="0">
                <a:latin typeface="Open Sans"/>
              </a:rPr>
              <a:t>Руководитель </a:t>
            </a:r>
            <a:r>
              <a:rPr lang="ru-RU" sz="1400" b="1" dirty="0" smtClean="0">
                <a:latin typeface="Open Sans"/>
              </a:rPr>
              <a:t>– </a:t>
            </a:r>
            <a:r>
              <a:rPr lang="ru-RU" sz="1400" b="1" dirty="0" err="1">
                <a:latin typeface="Open Sans"/>
              </a:rPr>
              <a:t>Н</a:t>
            </a:r>
            <a:r>
              <a:rPr lang="ru-RU" sz="1400" b="1" dirty="0" err="1" smtClean="0">
                <a:latin typeface="Open Sans"/>
              </a:rPr>
              <a:t>евзорова</a:t>
            </a:r>
            <a:r>
              <a:rPr lang="ru-RU" sz="1400" b="1" dirty="0" smtClean="0">
                <a:latin typeface="Open Sans"/>
              </a:rPr>
              <a:t> </a:t>
            </a:r>
            <a:r>
              <a:rPr lang="ru-RU" sz="1400" b="1" dirty="0">
                <a:latin typeface="Open Sans"/>
              </a:rPr>
              <a:t>М</a:t>
            </a:r>
            <a:r>
              <a:rPr lang="ru-RU" sz="1400" b="1" dirty="0" smtClean="0">
                <a:latin typeface="Open Sans"/>
              </a:rPr>
              <a:t>арина </a:t>
            </a:r>
            <a:r>
              <a:rPr lang="ru-RU" sz="1400" b="1" dirty="0">
                <a:latin typeface="Open Sans"/>
              </a:rPr>
              <a:t>Ю</a:t>
            </a:r>
            <a:r>
              <a:rPr lang="ru-RU" sz="1400" b="1" dirty="0" smtClean="0">
                <a:latin typeface="Open Sans"/>
              </a:rPr>
              <a:t>рьевна</a:t>
            </a:r>
            <a:endParaRPr lang="ru-RU" sz="1400" b="1" dirty="0">
              <a:latin typeface="Open Sans"/>
            </a:endParaRPr>
          </a:p>
          <a:p>
            <a:pPr algn="ctr"/>
            <a:r>
              <a:rPr lang="ru-RU" sz="1400" b="1" kern="2000" dirty="0" smtClean="0">
                <a:latin typeface="Open Sans"/>
              </a:rPr>
              <a:t>Проект выполнен в Структурном подразделении ДТ «</a:t>
            </a:r>
            <a:r>
              <a:rPr lang="ru-RU" sz="1400" b="1" kern="2000" dirty="0" err="1">
                <a:latin typeface="Open Sans"/>
              </a:rPr>
              <a:t>К</a:t>
            </a:r>
            <a:r>
              <a:rPr lang="ru-RU" sz="1400" b="1" kern="2000" dirty="0" err="1" smtClean="0">
                <a:latin typeface="Open Sans"/>
              </a:rPr>
              <a:t>ванториум</a:t>
            </a:r>
            <a:r>
              <a:rPr lang="ru-RU" sz="1400" b="1" kern="2000" dirty="0" smtClean="0">
                <a:latin typeface="Open Sans"/>
              </a:rPr>
              <a:t>» </a:t>
            </a:r>
          </a:p>
          <a:p>
            <a:pPr algn="ctr"/>
            <a:r>
              <a:rPr lang="ru-RU" sz="1400" b="1" kern="2000" dirty="0" smtClean="0">
                <a:latin typeface="Open Sans"/>
              </a:rPr>
              <a:t>ГБУ ДО РО ОЦТТУ</a:t>
            </a:r>
          </a:p>
          <a:p>
            <a:pPr algn="ctr"/>
            <a:r>
              <a:rPr lang="ru-RU" sz="1400" b="1" kern="2000" dirty="0" smtClean="0">
                <a:latin typeface="Open Sans"/>
              </a:rPr>
              <a:t>г. Ростов-на-Дону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78" y="0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1893" y="2466499"/>
            <a:ext cx="491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Проект: Универсальный</a:t>
            </a:r>
          </a:p>
          <a:p>
            <a:pPr algn="ctr"/>
            <a:r>
              <a:rPr lang="ru-RU" sz="2000" b="1" dirty="0" smtClean="0">
                <a:latin typeface="+mj-lt"/>
              </a:rPr>
              <a:t> робот-разведчик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240650" cy="54726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Open Sans"/>
              </a:rPr>
            </a:b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ситуации, когда случилось стихийное бедствие или авария и под завалами остались люди – в короткие сроки нужно обнаружить ещё живых людей, доставить им воду, питание или средства экстренной помощи. Для этих целей можно использовать универсальный робот-разведчик. Робот должен быть малогабаритный, должен обладать достаточной проходимостью. При обнаружении пострадавшего человека робот должен передать сигнал спасателям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Open Sans"/>
                <a:ea typeface="+mn-ea"/>
                <a:cs typeface="+mn-cs"/>
              </a:rPr>
              <a:t>Подобные роботы необходимы в помощь спецслужбам </a:t>
            </a:r>
            <a:r>
              <a:rPr lang="ru-RU" sz="1600" b="1" dirty="0">
                <a:solidFill>
                  <a:srgbClr val="3E3D2D"/>
                </a:solidFill>
                <a:latin typeface="Open Sans"/>
                <a:ea typeface="+mn-ea"/>
                <a:cs typeface="+mn-cs"/>
              </a:rPr>
              <a:t>(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служба пожарной охраны, служба реагирования в чрезвычайных ситуациях, полиция, служба скорой медицинской помощи, аварийная служба газовой сети,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служба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 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«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Антитеррор») и появление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подобного </a:t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робота 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позволит не подвергать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опасности </a:t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людей 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– спасателей и пожарных.</a:t>
            </a:r>
            <a:r>
              <a:rPr lang="ru-RU" sz="1600" dirty="0">
                <a:latin typeface="Open Sans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Open Sans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На протяжении длительного времени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акцент делался 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на крупногабаритных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роботов-разведчиков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, что не всегда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позволяет проникнуть 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в </a:t>
            </a: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труднодоступные </a:t>
            </a:r>
            <a:r>
              <a:rPr lang="ru-RU" sz="1600" b="1" dirty="0">
                <a:solidFill>
                  <a:srgbClr val="202124"/>
                </a:solidFill>
                <a:latin typeface="Open Sans"/>
                <a:ea typeface="+mn-ea"/>
                <a:cs typeface="+mn-cs"/>
              </a:rPr>
              <a:t>места.</a:t>
            </a:r>
            <a:r>
              <a:rPr lang="ru-RU" sz="1600" dirty="0">
                <a:latin typeface="Open Sans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Open Sans"/>
                <a:ea typeface="Times New Roman" panose="02020603050405020304" pitchFamily="18" charset="0"/>
              </a:rPr>
            </a:br>
            <a:endParaRPr lang="ru-RU" sz="1600" dirty="0"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310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ПРОБЛЕМА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75382"/>
            <a:ext cx="3364172" cy="26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6016" y="-16178"/>
            <a:ext cx="567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ПРЕДЛОЖЕНИЕ ПО РЕШЕНИЮ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                    ПРОБЛЕМЫ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25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Open Sans"/>
              </a:rPr>
              <a:t>В качестве решения предлагаем рабочий прототип робота-разведчика </a:t>
            </a:r>
            <a:r>
              <a:rPr lang="en-US" sz="1600" b="1" dirty="0" smtClean="0">
                <a:latin typeface="Open Sans"/>
              </a:rPr>
              <a:t>TONK</a:t>
            </a:r>
            <a:r>
              <a:rPr lang="ru-RU" sz="1600" b="1" dirty="0" smtClean="0">
                <a:latin typeface="Open Sans"/>
              </a:rPr>
              <a:t>. Робот собран и запрограммирован для выполнения разведывательной и спасательной миссии в автономном режиме. Представленный робот выполняет действия на основе сбора и обработки информации о состоянии окружающей среды, при помощи встроенного контроллера-анализатора, что позволяет ему преодолевать труднодоступные препятствия. Подобные роботы необходимы для спасательных работ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Данная модель малогабаритная, обладает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достаточной проходимостью, может быть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применена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для исследования различных шахт, узких труб, канализации, нор, лазов в пещерах, разведки под завалами горной породы и зданий, куда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человек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не может проникнуть.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При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обнаружении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под завалами пострадавшего, робот </a:t>
            </a:r>
            <a:r>
              <a:rPr lang="ru-RU" sz="1600" b="1" dirty="0">
                <a:solidFill>
                  <a:srgbClr val="000000"/>
                </a:solidFill>
                <a:latin typeface="Open Sans"/>
              </a:rPr>
              <a:t>должен передать сигнал </a:t>
            </a:r>
            <a:r>
              <a:rPr lang="ru-RU" sz="1600" b="1" dirty="0" smtClean="0">
                <a:solidFill>
                  <a:srgbClr val="000000"/>
                </a:solidFill>
                <a:latin typeface="Open Sans"/>
              </a:rPr>
              <a:t>спасателям, при этом на своём корпусе доставить воду, питание, медикаменты</a:t>
            </a:r>
            <a:r>
              <a:rPr lang="ru-RU" sz="1600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sz="1600" b="1" dirty="0" smtClean="0">
                <a:latin typeface="+mj-lt"/>
              </a:rPr>
              <a:t>  </a:t>
            </a:r>
            <a:endParaRPr lang="ru-RU" sz="1600" b="1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b="13809"/>
          <a:stretch/>
        </p:blipFill>
        <p:spPr bwMode="auto">
          <a:xfrm>
            <a:off x="622611" y="4215382"/>
            <a:ext cx="2869269" cy="21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/>
          <a:stretch/>
        </p:blipFill>
        <p:spPr>
          <a:xfrm>
            <a:off x="6138624" y="4237743"/>
            <a:ext cx="2435015" cy="2104756"/>
          </a:xfrm>
          <a:prstGeom prst="rect">
            <a:avLst/>
          </a:prstGeom>
        </p:spPr>
      </p:pic>
      <p:pic>
        <p:nvPicPr>
          <p:cNvPr id="2050" name="Picture 2" descr="C:\Users\user\Downloads\WhatsApp Image 2021-04-21 at 13.54.4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r="6742" b="18223"/>
          <a:stretch/>
        </p:blipFill>
        <p:spPr bwMode="auto">
          <a:xfrm>
            <a:off x="3504273" y="4237743"/>
            <a:ext cx="2542785" cy="21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0997"/>
            <a:ext cx="7528682" cy="1517883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/>
                </a:solidFill>
                <a:latin typeface="Open Sans"/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Open Sans"/>
                <a:ea typeface="+mn-ea"/>
                <a:cs typeface="+mn-cs"/>
              </a:rPr>
            </a:br>
            <a:endParaRPr lang="ru-RU" sz="1700" dirty="0">
              <a:latin typeface="Open San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75252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ru-RU" sz="1700" b="1" dirty="0" smtClean="0">
              <a:solidFill>
                <a:prstClr val="black"/>
              </a:solidFill>
              <a:latin typeface="Open Sans"/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>
                <a:solidFill>
                  <a:prstClr val="black"/>
                </a:solidFill>
                <a:latin typeface="Open Sans"/>
              </a:rPr>
              <a:t>На сегодняшний день робот-разведчик является экспериментальной моделью. Его технические возможности и актуальность рабочего прототипа были высоко оценены специалистами в области робототехники. Продолжается работа по усовершенствованию конструкции и технических данных модели.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>
                <a:solidFill>
                  <a:prstClr val="black"/>
                </a:solidFill>
                <a:latin typeface="Open Sans"/>
              </a:rPr>
              <a:t>Работа команды состояла из следующих этапов: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Поиск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проблемы,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Формирование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актуального решения проблемы,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Моделирование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(создание эскиза, чертежей с размерами),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Создание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рабочей программы управления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(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в приложении </a:t>
            </a: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LEGO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MINDSTORMS </a:t>
            </a:r>
            <a:endParaRPr lang="ru-RU" sz="1700" b="1" dirty="0" smtClean="0">
              <a:solidFill>
                <a:prstClr val="black"/>
              </a:solidFill>
              <a:latin typeface="Open Sans"/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 err="1" smtClean="0">
                <a:solidFill>
                  <a:prstClr val="black"/>
                </a:solidFill>
                <a:latin typeface="Open Sans"/>
              </a:rPr>
              <a:t>Education</a:t>
            </a: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 EV3 </a:t>
            </a:r>
            <a:r>
              <a:rPr lang="ru-RU" sz="1700" b="1" dirty="0" err="1">
                <a:solidFill>
                  <a:prstClr val="black"/>
                </a:solidFill>
                <a:latin typeface="Open Sans"/>
              </a:rPr>
              <a:t>Classroom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, которая состоит </a:t>
            </a:r>
            <a:endParaRPr lang="ru-RU" sz="1700" b="1" dirty="0" smtClean="0">
              <a:solidFill>
                <a:prstClr val="black"/>
              </a:solidFill>
              <a:latin typeface="Open Sans"/>
            </a:endParaRP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из программных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блоков, похожих на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>
                <a:solidFill>
                  <a:prstClr val="black"/>
                </a:solidFill>
                <a:latin typeface="Open Sans"/>
              </a:rPr>
              <a:t>оформление программы </a:t>
            </a:r>
            <a:r>
              <a:rPr lang="ru-RU" sz="1700" b="1" dirty="0" err="1">
                <a:solidFill>
                  <a:prstClr val="black"/>
                </a:solidFill>
                <a:latin typeface="Open Sans"/>
              </a:rPr>
              <a:t>Scratch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Проведение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экспериментов,</a:t>
            </a:r>
          </a:p>
          <a:p>
            <a:pPr>
              <a:lnSpc>
                <a:spcPct val="110000"/>
              </a:lnSpc>
            </a:pPr>
            <a:r>
              <a:rPr lang="ru-RU" sz="1700" b="1" dirty="0" smtClean="0">
                <a:solidFill>
                  <a:prstClr val="black"/>
                </a:solidFill>
                <a:latin typeface="Open Sans"/>
              </a:rPr>
              <a:t>Выявление </a:t>
            </a:r>
            <a:r>
              <a:rPr lang="ru-RU" sz="1700" b="1" dirty="0">
                <a:solidFill>
                  <a:prstClr val="black"/>
                </a:solidFill>
                <a:latin typeface="Open Sans"/>
              </a:rPr>
              <a:t>недостатков, </a:t>
            </a:r>
          </a:p>
          <a:p>
            <a:pPr marL="68580" indent="0">
              <a:lnSpc>
                <a:spcPct val="110000"/>
              </a:lnSpc>
              <a:buNone/>
            </a:pPr>
            <a:r>
              <a:rPr lang="ru-RU" sz="1700" b="1" dirty="0">
                <a:solidFill>
                  <a:prstClr val="black"/>
                </a:solidFill>
                <a:latin typeface="Open Sans"/>
              </a:rPr>
              <a:t>их устранение.</a:t>
            </a:r>
          </a:p>
          <a:p>
            <a:pPr marL="68580" indent="0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Open San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Open Sans"/>
              </a:rPr>
            </a:br>
            <a:endParaRPr lang="ru-RU" sz="1600" b="1" dirty="0"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</a:rPr>
              <a:t>Д</a:t>
            </a:r>
            <a:r>
              <a:rPr lang="ru-RU" sz="2200" b="1" dirty="0" smtClean="0">
                <a:solidFill>
                  <a:prstClr val="white"/>
                </a:solidFill>
              </a:rPr>
              <a:t>ОСТИЖЕНИЯ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36680" y="-129232"/>
            <a:ext cx="2637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   </a:t>
            </a:r>
            <a:r>
              <a:rPr lang="ru-RU" sz="2200" b="1" dirty="0" smtClean="0">
                <a:solidFill>
                  <a:prstClr val="white"/>
                </a:solidFill>
              </a:rPr>
              <a:t>ПРОЕКТА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9"/>
            <a:ext cx="7632848" cy="81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07000"/>
              </a:lnSpc>
              <a:spcBef>
                <a:spcPts val="3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Open Sans"/>
              </a:rPr>
              <a:t>С этим роботом команда </a:t>
            </a:r>
            <a:r>
              <a:rPr lang="ru-RU" sz="1400" b="1" dirty="0" smtClean="0">
                <a:solidFill>
                  <a:srgbClr val="0070C0"/>
                </a:solidFill>
                <a:latin typeface="Open Sans"/>
              </a:rPr>
              <a:t>участвовала во </a:t>
            </a:r>
            <a:r>
              <a:rPr lang="en-US" sz="1400" b="1" dirty="0">
                <a:solidFill>
                  <a:srgbClr val="0070C0"/>
                </a:solidFill>
                <a:latin typeface="Open Sans"/>
              </a:rPr>
              <a:t>II</a:t>
            </a:r>
            <a:r>
              <a:rPr lang="ru-RU" sz="1400" b="1" dirty="0">
                <a:solidFill>
                  <a:srgbClr val="0070C0"/>
                </a:solidFill>
                <a:latin typeface="Open Sans"/>
              </a:rPr>
              <a:t> региональном оборочном </a:t>
            </a:r>
            <a:r>
              <a:rPr lang="ru-RU" sz="1400" b="1" dirty="0" smtClean="0">
                <a:solidFill>
                  <a:srgbClr val="0070C0"/>
                </a:solidFill>
                <a:latin typeface="Open Sans"/>
              </a:rPr>
              <a:t>этапе</a:t>
            </a:r>
            <a:r>
              <a:rPr lang="ru-RU" sz="1400" dirty="0" smtClean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Open Sans"/>
              </a:rPr>
              <a:t>RoboCup</a:t>
            </a:r>
            <a:r>
              <a:rPr lang="en-US" sz="1400" b="1" dirty="0" smtClean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Open Sans"/>
              </a:rPr>
              <a:t>Junior</a:t>
            </a:r>
            <a:r>
              <a:rPr lang="ru-RU" sz="1400" b="1" dirty="0">
                <a:solidFill>
                  <a:srgbClr val="0070C0"/>
                </a:solidFill>
                <a:latin typeface="Open Sans"/>
              </a:rPr>
              <a:t>, где проект получил </a:t>
            </a:r>
            <a:r>
              <a:rPr lang="ru-RU" sz="1400" b="1" dirty="0" smtClean="0">
                <a:solidFill>
                  <a:srgbClr val="0070C0"/>
                </a:solidFill>
                <a:latin typeface="Open Sans"/>
              </a:rPr>
              <a:t>высокую </a:t>
            </a:r>
            <a:r>
              <a:rPr lang="ru-RU" sz="1400" b="1" dirty="0">
                <a:solidFill>
                  <a:srgbClr val="0070C0"/>
                </a:solidFill>
                <a:latin typeface="Open Sans"/>
              </a:rPr>
              <a:t>оценку ЕВГЕНИЯ ШАНДАРОВА</a:t>
            </a:r>
            <a:endParaRPr lang="ru-RU" sz="1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025">
              <a:lnSpc>
                <a:spcPct val="107000"/>
              </a:lnSpc>
              <a:spcBef>
                <a:spcPts val="3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Open Sans"/>
              </a:rPr>
              <a:t>(Со-председателя Оргкомитета </a:t>
            </a:r>
            <a:r>
              <a:rPr lang="en-US" sz="1400" b="1" dirty="0" err="1" smtClean="0">
                <a:solidFill>
                  <a:srgbClr val="0070C0"/>
                </a:solidFill>
                <a:latin typeface="Open Sans"/>
              </a:rPr>
              <a:t>RoboCup</a:t>
            </a:r>
            <a:r>
              <a:rPr lang="en-US" sz="1400" b="1" dirty="0" smtClean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Open Sans"/>
                <a:ea typeface="Calibri" panose="020F0502020204030204" pitchFamily="34" charset="0"/>
              </a:rPr>
              <a:t>Russia Open</a:t>
            </a:r>
            <a:r>
              <a:rPr lang="ru-RU" sz="1400" b="1" dirty="0">
                <a:solidFill>
                  <a:srgbClr val="0070C0"/>
                </a:solidFill>
                <a:latin typeface="Open Sans"/>
                <a:ea typeface="Calibri" panose="020F0502020204030204" pitchFamily="34" charset="0"/>
              </a:rPr>
              <a:t> 2021).</a:t>
            </a:r>
            <a:endParaRPr lang="ru-RU" sz="14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861048"/>
            <a:ext cx="3384376" cy="26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632848" cy="529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Open Sans"/>
              </a:rPr>
              <a:t>В ближайшее время перед командой стоят следующие задачи по развитию проекта </a:t>
            </a:r>
            <a:r>
              <a:rPr lang="en-US" sz="1800" b="1" dirty="0" smtClean="0">
                <a:solidFill>
                  <a:schemeClr val="tx1"/>
                </a:solidFill>
                <a:latin typeface="Open Sans"/>
              </a:rPr>
              <a:t>TONK</a:t>
            </a:r>
            <a:r>
              <a:rPr lang="ru-RU" sz="1800" b="1" dirty="0" smtClean="0">
                <a:solidFill>
                  <a:schemeClr val="tx1"/>
                </a:solidFill>
                <a:latin typeface="Open Sans"/>
              </a:rPr>
              <a:t>:</a:t>
            </a:r>
            <a:endParaRPr lang="ru-RU" sz="18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50405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Продолжить работу по усовершенствованию возможностей робота (уменьшение его размеров);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Разработать гусеничный механизм по типу «присосок» для передвижения по отвесной стене;</a:t>
            </a:r>
          </a:p>
          <a:p>
            <a:r>
              <a:rPr lang="ru-RU" sz="1600" b="1" dirty="0">
                <a:solidFill>
                  <a:schemeClr val="tx1"/>
                </a:solidFill>
                <a:latin typeface="Open Sans"/>
              </a:rPr>
              <a:t>Усовершенствовать конструкцию робота, добавить ковш/«руку-спасатель» (для помощи при устранения завала, перекусывания провода, 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и т.д.);</a:t>
            </a:r>
            <a:endParaRPr lang="ru-RU" sz="1600" b="1" dirty="0">
              <a:solidFill>
                <a:schemeClr val="tx1"/>
              </a:solidFill>
              <a:latin typeface="Open Sans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Open Sans"/>
              </a:rPr>
              <a:t>Усовершенствовать конструкцию и включить в неё видео контроллер и микрофон для двухсторонней 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связи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;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Проводить эксперименты по выполнению новых задач, в том числе в условиях, приближенных к реальным.</a:t>
            </a:r>
          </a:p>
          <a:p>
            <a:pPr marL="6858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С данным проектом команда участвует на 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Всероссийском этапе </a:t>
            </a:r>
            <a:r>
              <a:rPr lang="ru-RU" sz="1600" b="1" dirty="0" err="1">
                <a:solidFill>
                  <a:schemeClr val="tx1"/>
                </a:solidFill>
                <a:latin typeface="Open Sans"/>
              </a:rPr>
              <a:t>RoboCup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Open Sans"/>
              </a:rPr>
              <a:t>Russia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Open Sans"/>
              </a:rPr>
              <a:t>Open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 2021 в г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. Томске (12-17 мая 2021 г);</a:t>
            </a:r>
          </a:p>
          <a:p>
            <a:pPr marL="6858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капитан команды является 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участником 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Всероссийского конкурса 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научно-технического и инновационного творчества «ШУСТРИК» 2020-2021 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гг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Open Sans"/>
            </a:endParaRPr>
          </a:p>
          <a:p>
            <a:pPr marL="6858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Участие </a:t>
            </a:r>
            <a:r>
              <a:rPr lang="ru-RU" sz="1600" b="1" dirty="0">
                <a:solidFill>
                  <a:schemeClr val="tx1"/>
                </a:solidFill>
                <a:latin typeface="Open Sans"/>
              </a:rPr>
              <a:t>в данных мероприятиях, позволяет развиваться проекту в технической и научной </a:t>
            </a:r>
            <a:r>
              <a:rPr lang="ru-RU" sz="1600" b="1" dirty="0" smtClean="0">
                <a:solidFill>
                  <a:schemeClr val="tx1"/>
                </a:solidFill>
                <a:latin typeface="Open Sans"/>
              </a:rPr>
              <a:t>сфере.</a:t>
            </a:r>
            <a:endParaRPr lang="ru-RU" sz="16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2534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СТРАТЕГИЯ РАЗВИТИЯ ПРОЕКТА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11860"/>
            <a:ext cx="7488832" cy="149300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Open Sans"/>
              </a:rPr>
              <a:t>1. Гринев Мирослав – капитан, технический директор, программист, конструктор, дизайнер </a:t>
            </a:r>
            <a:r>
              <a:rPr lang="ru-RU" sz="1800" dirty="0" smtClean="0">
                <a:solidFill>
                  <a:schemeClr val="tx1"/>
                </a:solidFill>
                <a:latin typeface="Open Sans"/>
              </a:rPr>
              <a:t>проекта;</a:t>
            </a:r>
            <a:br>
              <a:rPr lang="ru-RU" sz="1800" dirty="0" smtClean="0">
                <a:solidFill>
                  <a:schemeClr val="tx1"/>
                </a:solidFill>
                <a:latin typeface="Open Sans"/>
              </a:rPr>
            </a:br>
            <a:r>
              <a:rPr lang="ru-RU" sz="1800" dirty="0" smtClean="0">
                <a:solidFill>
                  <a:schemeClr val="tx1"/>
                </a:solidFill>
                <a:latin typeface="Open Sans"/>
              </a:rPr>
              <a:t>2. Носков Никита – программист, техник;</a:t>
            </a:r>
            <a:br>
              <a:rPr lang="ru-RU" sz="1800" dirty="0" smtClean="0">
                <a:solidFill>
                  <a:schemeClr val="tx1"/>
                </a:solidFill>
                <a:latin typeface="Open Sans"/>
              </a:rPr>
            </a:br>
            <a:r>
              <a:rPr lang="ru-RU" sz="1800" dirty="0" smtClean="0">
                <a:solidFill>
                  <a:schemeClr val="tx1"/>
                </a:solidFill>
                <a:latin typeface="Open Sans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Open Sans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Open Sans"/>
              </a:rPr>
              <a:t>Юкилевич</a:t>
            </a:r>
            <a:r>
              <a:rPr lang="ru-RU" sz="1800" dirty="0" smtClean="0">
                <a:solidFill>
                  <a:schemeClr val="tx1"/>
                </a:solidFill>
                <a:latin typeface="Open Sans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Open Sans"/>
              </a:rPr>
              <a:t>Павел </a:t>
            </a:r>
            <a:r>
              <a:rPr lang="ru-RU" sz="1800" dirty="0" smtClean="0">
                <a:solidFill>
                  <a:schemeClr val="tx1"/>
                </a:solidFill>
                <a:latin typeface="Open Sans"/>
              </a:rPr>
              <a:t>– программист, техник. </a:t>
            </a:r>
            <a:br>
              <a:rPr lang="ru-RU" sz="1800" dirty="0" smtClean="0">
                <a:solidFill>
                  <a:schemeClr val="tx1"/>
                </a:solidFill>
                <a:latin typeface="Open Sans"/>
              </a:rPr>
            </a:br>
            <a:endParaRPr lang="ru-RU" sz="18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КОМАНДА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428" y="3140968"/>
            <a:ext cx="7849004" cy="33123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Open Sans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Open Sans"/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Users\user\Downloads\WhatsApp Image 2021-04-23 at 21.55.56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b="37748"/>
          <a:stretch/>
        </p:blipFill>
        <p:spPr bwMode="auto">
          <a:xfrm>
            <a:off x="4788024" y="4108960"/>
            <a:ext cx="3341121" cy="253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WhatsApp Image 2021-04-29 at 22.35.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2647" r="2651" b="6422"/>
          <a:stretch/>
        </p:blipFill>
        <p:spPr bwMode="auto">
          <a:xfrm>
            <a:off x="532738" y="1926992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WhatsApp Image 2021-04-29 at 22.35.5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31380"/>
            <a:ext cx="3087239" cy="23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14769"/>
          <a:stretch/>
        </p:blipFill>
        <p:spPr bwMode="auto">
          <a:xfrm>
            <a:off x="5508104" y="1052736"/>
            <a:ext cx="3113838" cy="314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user\Desktop\8ef9b106-b6a1-4a1c-affe-f1711581098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5" t="35293" r="33631" b="22909"/>
          <a:stretch/>
        </p:blipFill>
        <p:spPr bwMode="auto">
          <a:xfrm>
            <a:off x="3771981" y="2292562"/>
            <a:ext cx="1707923" cy="28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636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Open Sans</vt:lpstr>
      <vt:lpstr>Times New Roman</vt:lpstr>
      <vt:lpstr>Wingdings 2</vt:lpstr>
      <vt:lpstr>Остин</vt:lpstr>
      <vt:lpstr>«Tonk» </vt:lpstr>
      <vt:lpstr> В ситуации, когда случилось стихийное бедствие или авария и под завалами остались люди – в короткие сроки нужно обнаружить ещё живых людей, доставить им воду, питание или средства экстренной помощи. Для этих целей можно использовать универсальный робот-разведчик. Робот должен быть малогабаритный, должен обладать достаточной проходимостью. При обнаружении пострадавшего человека робот должен передать сигнал спасателям. Подобные роботы необходимы в помощь спецслужбам (служба пожарной охраны, служба реагирования в чрезвычайных ситуациях, полиция, служба скорой медицинской помощи, аварийная служба газовой сети, служба  «Антитеррор») и появление подобного  робота позволит не подвергать опасности  людей – спасателей и пожарных. На протяжении длительного времени  акцент делался на крупногабаритных  роботов-разведчиков, что не всегда  позволяет проникнуть в  труднодоступные места. </vt:lpstr>
      <vt:lpstr>Презентация PowerPoint</vt:lpstr>
      <vt:lpstr>           </vt:lpstr>
      <vt:lpstr>В ближайшее время перед командой стоят следующие задачи по развитию проекта TONK:</vt:lpstr>
      <vt:lpstr>1. Гринев Мирослав – капитан, технический директор, программист, конструктор, дизайнер проекта; 2. Носков Никита – программист, техник; 3. Юкилевич Павел – программист, техник.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Робот-спасатель «tonk»      </dc:title>
  <dc:creator>User</dc:creator>
  <cp:lastModifiedBy>Гринева Мария Ивановна</cp:lastModifiedBy>
  <cp:revision>50</cp:revision>
  <dcterms:created xsi:type="dcterms:W3CDTF">2021-04-23T15:42:59Z</dcterms:created>
  <dcterms:modified xsi:type="dcterms:W3CDTF">2021-08-27T06:11:19Z</dcterms:modified>
</cp:coreProperties>
</file>